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</p:sldIdLst>
  <p:sldSz cy="5143500" cx="9144000"/>
  <p:notesSz cx="6858000" cy="9144000"/>
  <p:embeddedFontLst>
    <p:embeddedFont>
      <p:font typeface="Amatic SC"/>
      <p:regular r:id="rId73"/>
      <p:bold r:id="rId74"/>
    </p:embeddedFont>
    <p:embeddedFont>
      <p:font typeface="Source Code Pro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944">
          <p15:clr>
            <a:srgbClr val="747775"/>
          </p15:clr>
        </p15:guide>
      </p15:sldGuideLst>
    </p:ext>
    <p:ext uri="GoogleSlidesCustomDataVersion2">
      <go:slidesCustomData xmlns:go="http://customooxmlschemas.google.com/" r:id="rId79" roundtripDataSignature="AMtx7mhvUGr6Y9pcMquC+KvidHB6aM37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AmaticSC-regular.fntdata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SourceCodePro-regular.fntdata"/><Relationship Id="rId30" Type="http://schemas.openxmlformats.org/officeDocument/2006/relationships/slide" Target="slides/slide25.xml"/><Relationship Id="rId74" Type="http://schemas.openxmlformats.org/officeDocument/2006/relationships/font" Target="fonts/AmaticSC-bold.fntdata"/><Relationship Id="rId33" Type="http://schemas.openxmlformats.org/officeDocument/2006/relationships/slide" Target="slides/slide28.xml"/><Relationship Id="rId77" Type="http://schemas.openxmlformats.org/officeDocument/2006/relationships/font" Target="fonts/SourceCodePro-italic.fntdata"/><Relationship Id="rId32" Type="http://schemas.openxmlformats.org/officeDocument/2006/relationships/slide" Target="slides/slide27.xml"/><Relationship Id="rId76" Type="http://schemas.openxmlformats.org/officeDocument/2006/relationships/font" Target="fonts/SourceCodePro-bold.fntdata"/><Relationship Id="rId35" Type="http://schemas.openxmlformats.org/officeDocument/2006/relationships/slide" Target="slides/slide30.xml"/><Relationship Id="rId79" Type="http://customschemas.google.com/relationships/presentationmetadata" Target="metadata"/><Relationship Id="rId34" Type="http://schemas.openxmlformats.org/officeDocument/2006/relationships/slide" Target="slides/slide29.xml"/><Relationship Id="rId78" Type="http://schemas.openxmlformats.org/officeDocument/2006/relationships/font" Target="fonts/SourceCodePro-boldItalic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18bd75ea8_0_58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1e18bd75ea8_0_5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14dc49f3f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1e14dc49f3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979b9b50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e979b9b5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821096377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e82109637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14dc49f3f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e14dc49f3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14dc49f3f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1e14dc49f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821096377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e82109637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979b9b50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e979b9b50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97c9d939c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2e97c9d939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15598ad6a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1e15598ad6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97c9d939c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e97c9d939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e18bd75ea8_0_59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1e18bd75ea8_0_5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e14dc49f3f_0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1e14dc49f3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8f29ba2b4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e8f29ba2b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8f29ba2b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2e8f29ba2b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8f29ba2b4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2e8f29ba2b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e8f29ba2b4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e8f29ba2b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8f29ba2b4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e8f29ba2b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97c9d939c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2e97c9d939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821096377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e82109637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979b9b504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2e979b9b50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e97c9d939c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2e97c9d939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14dc49f3f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e14dc49f3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21212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979b9b504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2e979b9b50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979b9b504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2e979b9b50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e979b9b504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e979b9b50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b4a96e17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eb4a96e17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97c9d939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2e97c9d93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e979b9b504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2e979b9b50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e97c9d939c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2e97c9d939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e97c9d939c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e97c9d939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e97c9d939c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2e97c9d939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97c9d939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e97c9d939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14dc49f3f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e14dc49f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e979b9b504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2e979b9b50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e97c9d939c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2e97c9d939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e97c9d939c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2e97c9d939c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e97c9d939c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2e97c9d939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e97c9d939c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g2e97c9d93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e97c9d939c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2e97c9d939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e97c9d939c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g2e97c9d939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e97c9d939c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2e97c9d939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1bdc192955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g21bdc19295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1bdc192955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21bdc19295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97c9d939c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e97c9d939c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1bdc19295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g21bdc19295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1bdc192955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21bdc19295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ee755775d9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2ee755775d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ee755775d9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2ee755775d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1bdc192955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21bdc1929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ee755775d9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g2ee755775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e97c9d939c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2e97c9d939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a2948cf0a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g2ea2948cf0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ea2948cf0a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2ea2948cf0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e97c9d939c_0_1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g2e97c9d939c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979b9b50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e979b9b5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ea2948cf0a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2ea2948cf0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ea2948cf0a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2" name="Google Shape;582;g2ea2948cf0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ea2948cf0a_0_1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2ea2948cf0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ea2948cf0a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g2ea2948cf0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ea2948cf0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2ea2948cf0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ea2948cf0a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2ea2948cf0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eb4a96e172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2eb4a96e17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e82109637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e8210963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82109637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2e8210963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a530da2a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3a530da2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1">
  <p:cSld name="SECTION_HEADER_1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18bd75ea8_0_5898"/>
          <p:cNvSpPr txBox="1"/>
          <p:nvPr>
            <p:ph type="title"/>
          </p:nvPr>
        </p:nvSpPr>
        <p:spPr>
          <a:xfrm>
            <a:off x="125" y="0"/>
            <a:ext cx="9144000" cy="13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e18bd75ea8_0_58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g1e18bd75ea8_0_5898"/>
          <p:cNvSpPr txBox="1"/>
          <p:nvPr>
            <p:ph idx="1" type="subTitle"/>
          </p:nvPr>
        </p:nvSpPr>
        <p:spPr>
          <a:xfrm>
            <a:off x="255825" y="1586875"/>
            <a:ext cx="8388300" cy="30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Arial"/>
              <a:buNone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 1 1">
  <p:cSld name="SECTION_TITLE_AND_DESCRIPTION_1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18bd75ea8_0_5930"/>
          <p:cNvSpPr/>
          <p:nvPr/>
        </p:nvSpPr>
        <p:spPr>
          <a:xfrm>
            <a:off x="0" y="-25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e18bd75ea8_0_593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g1e18bd75ea8_0_59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g1e18bd75ea8_0_5930"/>
          <p:cNvSpPr txBox="1"/>
          <p:nvPr>
            <p:ph idx="1" type="body"/>
          </p:nvPr>
        </p:nvSpPr>
        <p:spPr>
          <a:xfrm>
            <a:off x="311675" y="13768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" name="Google Shape;18;g1e18bd75ea8_0_5930"/>
          <p:cNvGrpSpPr/>
          <p:nvPr/>
        </p:nvGrpSpPr>
        <p:grpSpPr>
          <a:xfrm>
            <a:off x="4199119" y="746677"/>
            <a:ext cx="745763" cy="45826"/>
            <a:chOff x="4580561" y="2589004"/>
            <a:chExt cx="1064464" cy="25200"/>
          </a:xfrm>
        </p:grpSpPr>
        <p:sp>
          <p:nvSpPr>
            <p:cNvPr id="19" name="Google Shape;19;g1e18bd75ea8_0_59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g1e18bd75ea8_0_59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 1">
  <p:cSld name="SECTION_TITLE_AND_DESCRIPTION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e18bd75ea8_0_5871"/>
          <p:cNvSpPr/>
          <p:nvPr/>
        </p:nvSpPr>
        <p:spPr>
          <a:xfrm>
            <a:off x="0" y="-25"/>
            <a:ext cx="9144000" cy="82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e18bd75ea8_0_587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18bd75ea8_0_58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g1e18bd75ea8_0_5871"/>
          <p:cNvSpPr txBox="1"/>
          <p:nvPr>
            <p:ph idx="1" type="body"/>
          </p:nvPr>
        </p:nvSpPr>
        <p:spPr>
          <a:xfrm>
            <a:off x="311675" y="13768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18bd75ea8_0_58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e18bd75ea8_0_5834"/>
          <p:cNvSpPr txBox="1"/>
          <p:nvPr>
            <p:ph type="title"/>
          </p:nvPr>
        </p:nvSpPr>
        <p:spPr>
          <a:xfrm>
            <a:off x="208475" y="-25"/>
            <a:ext cx="40452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18bd75ea8_0_58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" name="Google Shape;30;g1e18bd75ea8_0_5834"/>
          <p:cNvGrpSpPr/>
          <p:nvPr/>
        </p:nvGrpSpPr>
        <p:grpSpPr>
          <a:xfrm>
            <a:off x="1858194" y="1206877"/>
            <a:ext cx="745763" cy="45826"/>
            <a:chOff x="4580561" y="2589004"/>
            <a:chExt cx="1064464" cy="25200"/>
          </a:xfrm>
        </p:grpSpPr>
        <p:sp>
          <p:nvSpPr>
            <p:cNvPr id="31" name="Google Shape;31;g1e18bd75ea8_0_58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1e18bd75ea8_0_583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g1e18bd75ea8_0_5834"/>
          <p:cNvSpPr txBox="1"/>
          <p:nvPr>
            <p:ph idx="1" type="body"/>
          </p:nvPr>
        </p:nvSpPr>
        <p:spPr>
          <a:xfrm>
            <a:off x="0" y="1376875"/>
            <a:ext cx="4572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 1 2">
  <p:cSld name="SECTION_TITLE_AND_DESCRIPTION_1_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e18bd75ea8_0_59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g1e18bd75ea8_0_5958"/>
          <p:cNvSpPr txBox="1"/>
          <p:nvPr>
            <p:ph idx="1" type="body"/>
          </p:nvPr>
        </p:nvSpPr>
        <p:spPr>
          <a:xfrm>
            <a:off x="311675" y="158210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1e18bd75ea8_0_5958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8" name="Google Shape;38;g1e18bd75ea8_0_5958"/>
          <p:cNvGrpSpPr/>
          <p:nvPr/>
        </p:nvGrpSpPr>
        <p:grpSpPr>
          <a:xfrm>
            <a:off x="430580" y="1331168"/>
            <a:ext cx="483160" cy="45826"/>
            <a:chOff x="4580561" y="2589004"/>
            <a:chExt cx="1064464" cy="25200"/>
          </a:xfrm>
        </p:grpSpPr>
        <p:sp>
          <p:nvSpPr>
            <p:cNvPr id="39" name="Google Shape;39;g1e18bd75ea8_0_595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g1e18bd75ea8_0_59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g1e18bd75ea8_0_5958"/>
          <p:cNvSpPr/>
          <p:nvPr/>
        </p:nvSpPr>
        <p:spPr>
          <a:xfrm>
            <a:off x="0" y="-25"/>
            <a:ext cx="9144000" cy="82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1e18bd75ea8_0_5958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 2">
  <p:cSld name="SECTION_TITLE_AND_DESCRIPTION_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e18bd75ea8_0_6323"/>
          <p:cNvSpPr/>
          <p:nvPr/>
        </p:nvSpPr>
        <p:spPr>
          <a:xfrm>
            <a:off x="0" y="0"/>
            <a:ext cx="3956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e18bd75ea8_0_63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g1e18bd75ea8_0_6323"/>
          <p:cNvSpPr txBox="1"/>
          <p:nvPr>
            <p:ph type="title"/>
          </p:nvPr>
        </p:nvSpPr>
        <p:spPr>
          <a:xfrm>
            <a:off x="0" y="820775"/>
            <a:ext cx="39564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7" name="Google Shape;47;g1e18bd75ea8_0_6323"/>
          <p:cNvGrpSpPr/>
          <p:nvPr/>
        </p:nvGrpSpPr>
        <p:grpSpPr>
          <a:xfrm>
            <a:off x="118905" y="1331168"/>
            <a:ext cx="483160" cy="45826"/>
            <a:chOff x="4580561" y="2589004"/>
            <a:chExt cx="1064464" cy="25200"/>
          </a:xfrm>
        </p:grpSpPr>
        <p:sp>
          <p:nvSpPr>
            <p:cNvPr id="48" name="Google Shape;48;g1e18bd75ea8_0_63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1e18bd75ea8_0_63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g1e18bd75ea8_0_6323"/>
          <p:cNvSpPr txBox="1"/>
          <p:nvPr>
            <p:ph idx="2" type="title"/>
          </p:nvPr>
        </p:nvSpPr>
        <p:spPr>
          <a:xfrm>
            <a:off x="0" y="74075"/>
            <a:ext cx="39564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1e18bd75ea8_0_6323"/>
          <p:cNvSpPr txBox="1"/>
          <p:nvPr>
            <p:ph idx="1" type="body"/>
          </p:nvPr>
        </p:nvSpPr>
        <p:spPr>
          <a:xfrm>
            <a:off x="0" y="1582175"/>
            <a:ext cx="39564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e seção 2">
  <p:cSld name="SECTION_HEADER_2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e18bd75ea8_0_62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g1e18bd75ea8_0_6220"/>
          <p:cNvSpPr txBox="1"/>
          <p:nvPr>
            <p:ph type="ctrTitle"/>
          </p:nvPr>
        </p:nvSpPr>
        <p:spPr>
          <a:xfrm>
            <a:off x="311700" y="11674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Font typeface="Arial"/>
              <a:buNone/>
              <a:defRPr sz="80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18bd75ea8_0_580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e18bd75ea8_0_580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8" name="Google Shape;58;g1e18bd75ea8_0_580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" name="Google Shape;59;g1e18bd75ea8_0_58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ach day 1 2 1">
  <p:cSld name="SECTION_TITLE_AND_DESCRIPTION_1_2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18bd75ea8_0_59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g1e18bd75ea8_0_5986"/>
          <p:cNvSpPr txBox="1"/>
          <p:nvPr>
            <p:ph idx="1" type="body"/>
          </p:nvPr>
        </p:nvSpPr>
        <p:spPr>
          <a:xfrm>
            <a:off x="155825" y="1582175"/>
            <a:ext cx="4237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e18bd75ea8_0_5986"/>
          <p:cNvSpPr txBox="1"/>
          <p:nvPr>
            <p:ph type="title"/>
          </p:nvPr>
        </p:nvSpPr>
        <p:spPr>
          <a:xfrm>
            <a:off x="-25" y="820775"/>
            <a:ext cx="45492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4" name="Google Shape;64;g1e18bd75ea8_0_5986"/>
          <p:cNvGrpSpPr/>
          <p:nvPr/>
        </p:nvGrpSpPr>
        <p:grpSpPr>
          <a:xfrm>
            <a:off x="1901694" y="1331152"/>
            <a:ext cx="745763" cy="45826"/>
            <a:chOff x="4580561" y="2589004"/>
            <a:chExt cx="1064464" cy="25200"/>
          </a:xfrm>
        </p:grpSpPr>
        <p:sp>
          <p:nvSpPr>
            <p:cNvPr id="65" name="Google Shape;65;g1e18bd75ea8_0_59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1e18bd75ea8_0_59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g1e18bd75ea8_0_5986"/>
          <p:cNvSpPr txBox="1"/>
          <p:nvPr>
            <p:ph idx="2" type="body"/>
          </p:nvPr>
        </p:nvSpPr>
        <p:spPr>
          <a:xfrm>
            <a:off x="4705025" y="1582175"/>
            <a:ext cx="4237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00"/>
              <a:buFont typeface="Arial"/>
              <a:buChar char="●"/>
              <a:defRPr sz="1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●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○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Arial"/>
              <a:buChar char="■"/>
              <a:defRPr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1e18bd75ea8_0_5986"/>
          <p:cNvSpPr txBox="1"/>
          <p:nvPr>
            <p:ph idx="3" type="title"/>
          </p:nvPr>
        </p:nvSpPr>
        <p:spPr>
          <a:xfrm>
            <a:off x="4549175" y="820775"/>
            <a:ext cx="45492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9" name="Google Shape;69;g1e18bd75ea8_0_5986"/>
          <p:cNvGrpSpPr/>
          <p:nvPr/>
        </p:nvGrpSpPr>
        <p:grpSpPr>
          <a:xfrm>
            <a:off x="6450894" y="1331152"/>
            <a:ext cx="745763" cy="45826"/>
            <a:chOff x="4580561" y="2589004"/>
            <a:chExt cx="1064464" cy="25200"/>
          </a:xfrm>
        </p:grpSpPr>
        <p:sp>
          <p:nvSpPr>
            <p:cNvPr id="70" name="Google Shape;70;g1e18bd75ea8_0_59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e18bd75ea8_0_59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293C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g1e18bd75ea8_0_5986"/>
          <p:cNvSpPr/>
          <p:nvPr/>
        </p:nvSpPr>
        <p:spPr>
          <a:xfrm>
            <a:off x="0" y="-25"/>
            <a:ext cx="9144000" cy="82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18bd75ea8_0_5986"/>
          <p:cNvSpPr txBox="1"/>
          <p:nvPr>
            <p:ph idx="4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e18bd75ea8_0_580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i="0" sz="42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g1e18bd75ea8_0_580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g1e18bd75ea8_0_58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3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png"/><Relationship Id="rId4" Type="http://schemas.openxmlformats.org/officeDocument/2006/relationships/image" Target="../media/image46.png"/><Relationship Id="rId5" Type="http://schemas.openxmlformats.org/officeDocument/2006/relationships/image" Target="../media/image3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4.png"/><Relationship Id="rId4" Type="http://schemas.openxmlformats.org/officeDocument/2006/relationships/image" Target="../media/image4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5" Type="http://schemas.openxmlformats.org/officeDocument/2006/relationships/image" Target="../media/image3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3.png"/><Relationship Id="rId4" Type="http://schemas.openxmlformats.org/officeDocument/2006/relationships/image" Target="../media/image12.png"/><Relationship Id="rId5" Type="http://schemas.openxmlformats.org/officeDocument/2006/relationships/image" Target="../media/image25.png"/><Relationship Id="rId6" Type="http://schemas.openxmlformats.org/officeDocument/2006/relationships/image" Target="../media/image29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18bd75ea8_0_5877"/>
          <p:cNvSpPr txBox="1"/>
          <p:nvPr>
            <p:ph type="title"/>
          </p:nvPr>
        </p:nvSpPr>
        <p:spPr>
          <a:xfrm>
            <a:off x="125" y="0"/>
            <a:ext cx="9144000" cy="13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Seasonal variation in mortality in Brazil</a:t>
            </a:r>
            <a:endParaRPr/>
          </a:p>
        </p:txBody>
      </p:sp>
      <p:sp>
        <p:nvSpPr>
          <p:cNvPr id="79" name="Google Shape;79;g1e18bd75ea8_0_5877"/>
          <p:cNvSpPr txBox="1"/>
          <p:nvPr>
            <p:ph idx="1" type="subTitle"/>
          </p:nvPr>
        </p:nvSpPr>
        <p:spPr>
          <a:xfrm>
            <a:off x="125" y="1356900"/>
            <a:ext cx="91440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2000"/>
              <a:t>Victor Foscarini Almeida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t/>
            </a:r>
            <a:endParaRPr sz="8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b="1" lang="en-US" sz="1700"/>
              <a:t> Advisor: 	</a:t>
            </a:r>
            <a:r>
              <a:rPr lang="en-US" sz="1700"/>
              <a:t>Prof. Fabio Kon (IME-USP)</a:t>
            </a:r>
            <a:endParaRPr sz="17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b="1" lang="en-US" sz="1700"/>
              <a:t>Co-Advisor:  </a:t>
            </a:r>
            <a:r>
              <a:rPr lang="en-US" sz="1700"/>
              <a:t>Prof. </a:t>
            </a:r>
            <a:r>
              <a:rPr lang="en-US" sz="1700"/>
              <a:t>Raphael Yokoingawa de Camargo</a:t>
            </a:r>
            <a:r>
              <a:rPr lang="en-US" sz="1700"/>
              <a:t> (UFABC)</a:t>
            </a:r>
            <a:endParaRPr sz="17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t/>
            </a:r>
            <a:endParaRPr sz="17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b="1" lang="en-US" sz="1400"/>
              <a:t>Thesis committee:</a:t>
            </a:r>
            <a:r>
              <a:rPr lang="en-US" sz="1400"/>
              <a:t> Prof. Fabio Kon (IME-USP)</a:t>
            </a:r>
            <a:endParaRPr sz="14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1400"/>
              <a:t>                                 Prof. Paulo Hilario Nascimento Saldiva (FM-USP) </a:t>
            </a:r>
            <a:endParaRPr sz="1400"/>
          </a:p>
          <a:p>
            <a:pPr indent="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1400"/>
              <a:t>			     Prof. Rudi Rocha (EAESP-FGV)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1700"/>
              <a:t>Department of Computer Science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1700"/>
              <a:t>Institute of Mathematics and Statistics</a:t>
            </a:r>
            <a:endParaRPr sz="17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1700"/>
              <a:t>University of São Paulo</a:t>
            </a:r>
            <a:br>
              <a:rPr lang="en-US" sz="2000"/>
            </a:b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B8F"/>
              </a:buClr>
              <a:buSzPts val="3200"/>
              <a:buFont typeface="Arial"/>
              <a:buNone/>
            </a:pPr>
            <a:r>
              <a:rPr lang="en-US" sz="2000"/>
              <a:t>São Paulo, August 1st, 2024</a:t>
            </a:r>
            <a:endParaRPr sz="2000"/>
          </a:p>
        </p:txBody>
      </p:sp>
      <p:sp>
        <p:nvSpPr>
          <p:cNvPr id="80" name="Google Shape;80;g1e18bd75ea8_0_58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14dc49f3f_0_5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Measuring the seasonal variation in mortality</a:t>
            </a:r>
            <a:endParaRPr sz="3200"/>
          </a:p>
        </p:txBody>
      </p:sp>
      <p:sp>
        <p:nvSpPr>
          <p:cNvPr id="157" name="Google Shape;157;g1e14dc49f3f_0_50"/>
          <p:cNvSpPr txBox="1"/>
          <p:nvPr>
            <p:ph idx="1" type="body"/>
          </p:nvPr>
        </p:nvSpPr>
        <p:spPr>
          <a:xfrm>
            <a:off x="311700" y="1071500"/>
            <a:ext cx="8520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Winter to Summer Difference in Mortality (WSDM)</a:t>
            </a:r>
            <a:endParaRPr/>
          </a:p>
        </p:txBody>
      </p:sp>
      <p:sp>
        <p:nvSpPr>
          <p:cNvPr id="158" name="Google Shape;158;g1e14dc49f3f_0_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g1e14dc49f3f_0_50"/>
          <p:cNvSpPr txBox="1"/>
          <p:nvPr>
            <p:ph idx="1" type="body"/>
          </p:nvPr>
        </p:nvSpPr>
        <p:spPr>
          <a:xfrm>
            <a:off x="311700" y="2153675"/>
            <a:ext cx="8229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Excess Winter Death index (EWDi)</a:t>
            </a:r>
            <a:endParaRPr/>
          </a:p>
        </p:txBody>
      </p:sp>
      <p:pic>
        <p:nvPicPr>
          <p:cNvPr id="160" name="Google Shape;160;g1e14dc49f3f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400" y="1590150"/>
            <a:ext cx="3897761" cy="4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e14dc49f3f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6400" y="2835775"/>
            <a:ext cx="4112126" cy="4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e14dc49f3f_0_50"/>
          <p:cNvSpPr txBox="1"/>
          <p:nvPr>
            <p:ph idx="1" type="body"/>
          </p:nvPr>
        </p:nvSpPr>
        <p:spPr>
          <a:xfrm>
            <a:off x="457200" y="3408450"/>
            <a:ext cx="82296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Peak-to-Trough Ratio (PTR)</a:t>
            </a:r>
            <a:endParaRPr/>
          </a:p>
        </p:txBody>
      </p:sp>
      <p:pic>
        <p:nvPicPr>
          <p:cNvPr id="163" name="Google Shape;163;g1e14dc49f3f_0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402" y="4027325"/>
            <a:ext cx="17145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979b9b504_0_6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169" name="Google Shape;169;g2e979b9b504_0_6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3 - Related Work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170" name="Google Shape;170;g2e979b9b504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821096377_0_28"/>
          <p:cNvSpPr txBox="1"/>
          <p:nvPr>
            <p:ph type="title"/>
          </p:nvPr>
        </p:nvSpPr>
        <p:spPr>
          <a:xfrm>
            <a:off x="208475" y="-25"/>
            <a:ext cx="40452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Regional studies</a:t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400"/>
              <a:t>(outside Brazil)</a:t>
            </a:r>
            <a:endParaRPr sz="2400"/>
          </a:p>
        </p:txBody>
      </p:sp>
      <p:sp>
        <p:nvSpPr>
          <p:cNvPr id="176" name="Google Shape;176;g2e821096377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2e821096377_0_28"/>
          <p:cNvSpPr txBox="1"/>
          <p:nvPr>
            <p:ph idx="4294967295" type="subTitle"/>
          </p:nvPr>
        </p:nvSpPr>
        <p:spPr>
          <a:xfrm>
            <a:off x="0" y="1479125"/>
            <a:ext cx="4572000" cy="3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chemeClr val="accent1"/>
                </a:solidFill>
              </a:rPr>
              <a:t>Most excess winter deaths come from diseases of the circulatory system (direct climate effect) and respiratory system (delayed climate effect)</a:t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-US" sz="1600">
                <a:solidFill>
                  <a:schemeClr val="accent1"/>
                </a:solidFill>
              </a:rPr>
              <a:t>Confident evidence of the role of age and somewhat of gender</a:t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-US" sz="1600">
                <a:solidFill>
                  <a:schemeClr val="accent1"/>
                </a:solidFill>
              </a:rPr>
              <a:t>Unconfident evidence of the role of housing and social class </a:t>
            </a:r>
            <a:endParaRPr sz="1600">
              <a:solidFill>
                <a:srgbClr val="212121"/>
              </a:solidFill>
            </a:endParaRPr>
          </a:p>
        </p:txBody>
      </p:sp>
      <p:pic>
        <p:nvPicPr>
          <p:cNvPr id="178" name="Google Shape;178;g2e821096377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975" y="838375"/>
            <a:ext cx="4394276" cy="40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14dc49f3f_0_73"/>
          <p:cNvSpPr txBox="1"/>
          <p:nvPr>
            <p:ph type="title"/>
          </p:nvPr>
        </p:nvSpPr>
        <p:spPr>
          <a:xfrm>
            <a:off x="-25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408"/>
              <a:buNone/>
            </a:pPr>
            <a:r>
              <a:rPr lang="en-US" sz="3550"/>
              <a:t>Regional studies</a:t>
            </a:r>
            <a:endParaRPr sz="35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5849"/>
              <a:buNone/>
            </a:pPr>
            <a:r>
              <a:rPr lang="en-US" sz="2650"/>
              <a:t>(in Brazil)</a:t>
            </a:r>
            <a:endParaRPr sz="2650"/>
          </a:p>
        </p:txBody>
      </p:sp>
      <p:sp>
        <p:nvSpPr>
          <p:cNvPr id="184" name="Google Shape;184;g1e14dc49f3f_0_73"/>
          <p:cNvSpPr txBox="1"/>
          <p:nvPr>
            <p:ph idx="1" type="body"/>
          </p:nvPr>
        </p:nvSpPr>
        <p:spPr>
          <a:xfrm>
            <a:off x="235075" y="1222737"/>
            <a:ext cx="8520600" cy="17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Most of the literature is analysing a single cause (e.g. myocardial infarction) or a single city (e.g. São Paulo)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The effect of low temperatures on mortality is larger than that of high temperatures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5" name="Google Shape;185;g1e14dc49f3f_0_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6" name="Google Shape;186;g1e14dc49f3f_0_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750" y="3255475"/>
            <a:ext cx="6966449" cy="157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14dc49f3f_0_79"/>
          <p:cNvSpPr txBox="1"/>
          <p:nvPr>
            <p:ph type="title"/>
          </p:nvPr>
        </p:nvSpPr>
        <p:spPr>
          <a:xfrm>
            <a:off x="0" y="-25"/>
            <a:ext cx="45231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About EWDi</a:t>
            </a:r>
            <a:endParaRPr sz="3200"/>
          </a:p>
        </p:txBody>
      </p:sp>
      <p:sp>
        <p:nvSpPr>
          <p:cNvPr id="192" name="Google Shape;192;g1e14dc49f3f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3" name="Google Shape;193;g1e14dc49f3f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7714" y="915400"/>
            <a:ext cx="3969022" cy="29632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14dc49f3f_0_79"/>
          <p:cNvSpPr txBox="1"/>
          <p:nvPr/>
        </p:nvSpPr>
        <p:spPr>
          <a:xfrm>
            <a:off x="4716149" y="3831644"/>
            <a:ext cx="429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Excess Winter Death index by country in Europe </a:t>
            </a:r>
            <a:r>
              <a:rPr lang="en-US">
                <a:solidFill>
                  <a:srgbClr val="212121"/>
                </a:solidFill>
              </a:rPr>
              <a:t>(</a:t>
            </a:r>
            <a:r>
              <a:rPr b="0" i="0" lang="en-US" sz="1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LIDDEL et al., 2016</a:t>
            </a:r>
            <a:r>
              <a:rPr lang="en-US">
                <a:solidFill>
                  <a:srgbClr val="212121"/>
                </a:solidFill>
              </a:rPr>
              <a:t>)</a:t>
            </a:r>
            <a:endParaRPr b="0" i="0" sz="14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e14dc49f3f_0_79"/>
          <p:cNvSpPr txBox="1"/>
          <p:nvPr>
            <p:ph idx="4294967295" type="subTitle"/>
          </p:nvPr>
        </p:nvSpPr>
        <p:spPr>
          <a:xfrm>
            <a:off x="-24450" y="1779200"/>
            <a:ext cx="4572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12121"/>
                </a:solidFill>
              </a:rPr>
              <a:t>Excess winter mortality paradox</a:t>
            </a:r>
            <a:endParaRPr>
              <a:solidFill>
                <a:srgbClr val="21212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Source Code Pro"/>
              <a:buChar char="●"/>
            </a:pPr>
            <a:r>
              <a:rPr lang="en-US">
                <a:solidFill>
                  <a:schemeClr val="accent1"/>
                </a:solidFill>
              </a:rPr>
              <a:t>Infrastructure</a:t>
            </a:r>
            <a:endParaRPr>
              <a:solidFill>
                <a:schemeClr val="accent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>
                <a:solidFill>
                  <a:schemeClr val="accent1"/>
                </a:solidFill>
              </a:rPr>
              <a:t>Climate</a:t>
            </a:r>
            <a:endParaRPr>
              <a:solidFill>
                <a:schemeClr val="accent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</a:rPr>
              <a:t>Constraints</a:t>
            </a:r>
            <a:endParaRPr>
              <a:solidFill>
                <a:schemeClr val="accent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-US">
                <a:solidFill>
                  <a:srgbClr val="212121"/>
                </a:solidFill>
              </a:rPr>
              <a:t>Length</a:t>
            </a:r>
            <a:endParaRPr>
              <a:solidFill>
                <a:srgbClr val="212121"/>
              </a:solidFill>
            </a:endParaRPr>
          </a:p>
          <a:p>
            <a: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Char char="●"/>
            </a:pPr>
            <a:r>
              <a:rPr lang="en-US">
                <a:solidFill>
                  <a:srgbClr val="212121"/>
                </a:solidFill>
              </a:rPr>
              <a:t>Position</a:t>
            </a:r>
            <a:endParaRPr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821096377_0_67"/>
          <p:cNvSpPr txBox="1"/>
          <p:nvPr>
            <p:ph type="title"/>
          </p:nvPr>
        </p:nvSpPr>
        <p:spPr>
          <a:xfrm>
            <a:off x="-25" y="0"/>
            <a:ext cx="91440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Studies on a large scale</a:t>
            </a:r>
            <a:endParaRPr sz="3200"/>
          </a:p>
        </p:txBody>
      </p:sp>
      <p:sp>
        <p:nvSpPr>
          <p:cNvPr id="201" name="Google Shape;201;g2e821096377_0_67"/>
          <p:cNvSpPr txBox="1"/>
          <p:nvPr>
            <p:ph idx="1" type="body"/>
          </p:nvPr>
        </p:nvSpPr>
        <p:spPr>
          <a:xfrm>
            <a:off x="219725" y="1265150"/>
            <a:ext cx="85206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Code Pro"/>
              <a:buChar char="●"/>
            </a:pPr>
            <a:r>
              <a:rPr lang="en-US" sz="2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Comparing the seasonality of different regions</a:t>
            </a:r>
            <a:endParaRPr sz="2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Code Pro"/>
              <a:buChar char="●"/>
            </a:pPr>
            <a:r>
              <a:rPr lang="en-US" sz="2000">
                <a:latin typeface="Source Code Pro"/>
                <a:ea typeface="Source Code Pro"/>
                <a:cs typeface="Source Code Pro"/>
                <a:sym typeface="Source Code Pro"/>
              </a:rPr>
              <a:t>PTR (with &amp; without temperature adjustment)</a:t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2" name="Google Shape;202;g2e821096377_0_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3" name="Google Shape;203;g2e821096377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32454"/>
            <a:ext cx="9144000" cy="199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979b9b504_0_12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209" name="Google Shape;209;g2e979b9b504_0_12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4 - Methodology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210" name="Google Shape;210;g2e979b9b504_0_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97c9d939c_0_12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216" name="Google Shape;216;g2e97c9d939c_0_121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Data Sources</a:t>
            </a:r>
            <a:endParaRPr b="1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 Factors</a:t>
            </a:r>
            <a:endParaRPr sz="2000"/>
          </a:p>
        </p:txBody>
      </p:sp>
      <p:sp>
        <p:nvSpPr>
          <p:cNvPr id="217" name="Google Shape;217;g2e97c9d939c_0_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15598ad6a_0_53"/>
          <p:cNvSpPr txBox="1"/>
          <p:nvPr>
            <p:ph type="title"/>
          </p:nvPr>
        </p:nvSpPr>
        <p:spPr>
          <a:xfrm>
            <a:off x="208475" y="-25"/>
            <a:ext cx="40452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Data Sources</a:t>
            </a:r>
            <a:endParaRPr sz="3200"/>
          </a:p>
        </p:txBody>
      </p:sp>
      <p:sp>
        <p:nvSpPr>
          <p:cNvPr id="223" name="Google Shape;223;g1e15598ad6a_0_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24" name="Google Shape;224;g1e15598ad6a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8600" y="97775"/>
            <a:ext cx="3838425" cy="495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e15598ad6a_0_53"/>
          <p:cNvSpPr txBox="1"/>
          <p:nvPr>
            <p:ph idx="1" type="body"/>
          </p:nvPr>
        </p:nvSpPr>
        <p:spPr>
          <a:xfrm>
            <a:off x="0" y="1376875"/>
            <a:ext cx="45720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0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18"/>
              <a:buChar char="●"/>
            </a:pPr>
            <a:r>
              <a:rPr lang="en-US" sz="1917">
                <a:solidFill>
                  <a:srgbClr val="212121"/>
                </a:solidFill>
              </a:rPr>
              <a:t>Mortality: SIM-DATASUS</a:t>
            </a:r>
            <a:endParaRPr sz="1917">
              <a:solidFill>
                <a:srgbClr val="212121"/>
              </a:solidFill>
            </a:endParaRPr>
          </a:p>
          <a:p>
            <a:pPr indent="-31002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82"/>
              <a:buChar char="○"/>
            </a:pPr>
            <a:r>
              <a:rPr lang="en-US" sz="1682">
                <a:solidFill>
                  <a:srgbClr val="212121"/>
                </a:solidFill>
              </a:rPr>
              <a:t>ICD-10 codes</a:t>
            </a:r>
            <a:endParaRPr sz="1682">
              <a:solidFill>
                <a:srgbClr val="212121"/>
              </a:solidFill>
            </a:endParaRPr>
          </a:p>
          <a:p>
            <a:pPr indent="-350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18"/>
              <a:buChar char="●"/>
            </a:pPr>
            <a:r>
              <a:rPr lang="en-US" sz="1917">
                <a:solidFill>
                  <a:srgbClr val="212121"/>
                </a:solidFill>
              </a:rPr>
              <a:t>Demographic: IBGE</a:t>
            </a:r>
            <a:endParaRPr sz="1917">
              <a:solidFill>
                <a:srgbClr val="212121"/>
              </a:solidFill>
            </a:endParaRPr>
          </a:p>
          <a:p>
            <a:pPr indent="-31002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82"/>
              <a:buChar char="○"/>
            </a:pPr>
            <a:r>
              <a:rPr lang="en-US" sz="1682">
                <a:solidFill>
                  <a:srgbClr val="212121"/>
                </a:solidFill>
              </a:rPr>
              <a:t>Population estimation and Census</a:t>
            </a:r>
            <a:endParaRPr sz="1682">
              <a:solidFill>
                <a:srgbClr val="212121"/>
              </a:solidFill>
            </a:endParaRPr>
          </a:p>
          <a:p>
            <a:pPr indent="-350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18"/>
              <a:buChar char="●"/>
            </a:pPr>
            <a:r>
              <a:rPr lang="en-US" sz="1917">
                <a:solidFill>
                  <a:srgbClr val="212121"/>
                </a:solidFill>
              </a:rPr>
              <a:t>Climate: INMET</a:t>
            </a:r>
            <a:endParaRPr sz="1917">
              <a:solidFill>
                <a:srgbClr val="212121"/>
              </a:solidFill>
            </a:endParaRPr>
          </a:p>
          <a:p>
            <a:pPr indent="-31002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82"/>
              <a:buChar char="○"/>
            </a:pPr>
            <a:r>
              <a:rPr lang="en-US" sz="1682">
                <a:solidFill>
                  <a:srgbClr val="212121"/>
                </a:solidFill>
              </a:rPr>
              <a:t>Historical data from automatic stations</a:t>
            </a:r>
            <a:endParaRPr sz="1682">
              <a:solidFill>
                <a:srgbClr val="212121"/>
              </a:solidFill>
            </a:endParaRPr>
          </a:p>
          <a:p>
            <a:pPr indent="-335429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682"/>
              <a:buChar char="○"/>
            </a:pPr>
            <a:r>
              <a:rPr lang="en-US" sz="1682">
                <a:solidFill>
                  <a:srgbClr val="212121"/>
                </a:solidFill>
              </a:rPr>
              <a:t>Ex: Temper</a:t>
            </a:r>
            <a:r>
              <a:rPr lang="en-US" sz="1682"/>
              <a:t>ature, </a:t>
            </a:r>
            <a:r>
              <a:rPr lang="en-US" sz="1682">
                <a:solidFill>
                  <a:srgbClr val="212121"/>
                </a:solidFill>
              </a:rPr>
              <a:t>Atmospheric Pressure, </a:t>
            </a:r>
            <a:r>
              <a:rPr lang="en-US" sz="1682">
                <a:solidFill>
                  <a:schemeClr val="accent1"/>
                </a:solidFill>
              </a:rPr>
              <a:t>Humidity, Precipitation,</a:t>
            </a:r>
            <a:endParaRPr sz="1682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97c9d939c_0_15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231" name="Google Shape;231;g2e97c9d939c_0_151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Data Sources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Investigating Seasonality</a:t>
            </a:r>
            <a:endParaRPr b="1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 Factors</a:t>
            </a:r>
            <a:endParaRPr sz="2000"/>
          </a:p>
        </p:txBody>
      </p:sp>
      <p:sp>
        <p:nvSpPr>
          <p:cNvPr id="232" name="Google Shape;232;g2e97c9d939c_0_1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18bd75ea8_0_5938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86" name="Google Shape;86;g1e18bd75ea8_0_5938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1 - Introduction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87" name="Google Shape;87;g1e18bd75ea8_0_59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e14dc49f3f_0_12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38" name="Google Shape;238;g1e14dc49f3f_0_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9" name="Google Shape;239;g1e14dc49f3f_0_120"/>
          <p:cNvSpPr txBox="1"/>
          <p:nvPr>
            <p:ph idx="1" type="body"/>
          </p:nvPr>
        </p:nvSpPr>
        <p:spPr>
          <a:xfrm>
            <a:off x="311675" y="987825"/>
            <a:ext cx="8520600" cy="2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Data Processing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Single-year aggregated mortality time series of 2000-2019 with over 22 million deaths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Standardized death rates using total Brazil as standard population, considering confounding variables Age &amp; Sex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0" name="Google Shape;240;g1e14dc49f3f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250" y="3236250"/>
            <a:ext cx="6437507" cy="17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8f29ba2b4_0_5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46" name="Google Shape;246;g2e8f29ba2b4_0_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7" name="Google Shape;247;g2e8f29ba2b4_0_50"/>
          <p:cNvSpPr txBox="1"/>
          <p:nvPr>
            <p:ph idx="1" type="body"/>
          </p:nvPr>
        </p:nvSpPr>
        <p:spPr>
          <a:xfrm>
            <a:off x="311700" y="1049700"/>
            <a:ext cx="4640100" cy="3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Data analysis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Choropleth maps to visualize metrics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K-Nearest Neighbors to cluster states according to seasonality metrics results: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Value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Timing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Length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8" name="Google Shape;248;g2e8f29ba2b4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3200" y="825324"/>
            <a:ext cx="2800775" cy="250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e8f29ba2b4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496" y="2571750"/>
            <a:ext cx="2678180" cy="25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8f29ba2b4_0_5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55" name="Google Shape;255;g2e8f29ba2b4_0_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6" name="Google Shape;256;g2e8f29ba2b4_0_5"/>
          <p:cNvSpPr txBox="1"/>
          <p:nvPr>
            <p:ph idx="1" type="body"/>
          </p:nvPr>
        </p:nvSpPr>
        <p:spPr>
          <a:xfrm>
            <a:off x="235075" y="1214275"/>
            <a:ext cx="8520600" cy="14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Excess Winter Death index (EWDi)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Simple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Define EWDi for southern hemisphere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7" name="Google Shape;257;g2e8f29ba2b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38" y="3797850"/>
            <a:ext cx="63912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e8f29ba2b4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13" y="2904025"/>
            <a:ext cx="48101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8f29ba2b4_0_25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64" name="Google Shape;264;g2e8f29ba2b4_0_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65" name="Google Shape;265;g2e8f29ba2b4_0_25"/>
          <p:cNvSpPr txBox="1"/>
          <p:nvPr>
            <p:ph idx="1" type="body"/>
          </p:nvPr>
        </p:nvSpPr>
        <p:spPr>
          <a:xfrm>
            <a:off x="235075" y="1214275"/>
            <a:ext cx="8520600" cy="20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Our proposal 1: Excess Death index (</a:t>
            </a: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EDi)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imple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en-US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Iterate over all periods of 4-month length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Removes EWDi’s period constraint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66" name="Google Shape;266;g2e8f29ba2b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550" y="3617475"/>
            <a:ext cx="55816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8f29ba2b4_0_34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72" name="Google Shape;272;g2e8f29ba2b4_0_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3" name="Google Shape;273;g2e8f29ba2b4_0_34"/>
          <p:cNvSpPr txBox="1"/>
          <p:nvPr>
            <p:ph idx="1" type="body"/>
          </p:nvPr>
        </p:nvSpPr>
        <p:spPr>
          <a:xfrm>
            <a:off x="106225" y="1230450"/>
            <a:ext cx="8874300" cy="16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Our proposal 2: Excess Death with Varying Length index (</a:t>
            </a: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EDVLi)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Complex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en-US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Change point detection algorithm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Removes EWDi’s period and length constraint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74" name="Google Shape;274;g2e8f29ba2b4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138" y="3342175"/>
            <a:ext cx="6086475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8f29ba2b4_0_42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280" name="Google Shape;280;g2e8f29ba2b4_0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81" name="Google Shape;281;g2e8f29ba2b4_0_42"/>
          <p:cNvSpPr txBox="1"/>
          <p:nvPr>
            <p:ph idx="1" type="body"/>
          </p:nvPr>
        </p:nvSpPr>
        <p:spPr>
          <a:xfrm>
            <a:off x="235075" y="1214275"/>
            <a:ext cx="85206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Source Code Pro"/>
                <a:ea typeface="Source Code Pro"/>
                <a:cs typeface="Source Code Pro"/>
                <a:sym typeface="Source Code Pro"/>
              </a:rPr>
              <a:t>Peak-to-Trough Ratio (PTR)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Complex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Curve smoothing algorithm: cyclic cubic spline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82" name="Google Shape;282;g2e8f29ba2b4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925" y="2943500"/>
            <a:ext cx="186690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97c9d939c_0_157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288" name="Google Shape;288;g2e97c9d939c_0_157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Data Sources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Investigating Seasonality Factors</a:t>
            </a:r>
            <a:endParaRPr sz="2000"/>
          </a:p>
        </p:txBody>
      </p:sp>
      <p:sp>
        <p:nvSpPr>
          <p:cNvPr id="289" name="Google Shape;289;g2e97c9d939c_0_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e821096377_0_74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 Factors</a:t>
            </a:r>
            <a:endParaRPr sz="3200"/>
          </a:p>
        </p:txBody>
      </p:sp>
      <p:sp>
        <p:nvSpPr>
          <p:cNvPr id="295" name="Google Shape;295;g2e821096377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6" name="Google Shape;296;g2e821096377_0_74"/>
          <p:cNvSpPr txBox="1"/>
          <p:nvPr>
            <p:ph idx="1" type="body"/>
          </p:nvPr>
        </p:nvSpPr>
        <p:spPr>
          <a:xfrm>
            <a:off x="311700" y="1584075"/>
            <a:ext cx="8520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ource Code Pro"/>
              <a:buChar char="●"/>
            </a:pPr>
            <a:r>
              <a:rPr lang="en-US" sz="18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Single-year aggregated time series of weather measurements from 2013-2018 for all state capitals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Focus on: São Paulo, Rio de Janeiro, Fortaleza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Dew Point Temperature as a combination of Dry Bulb Temperature and Relative Humidity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Correlation implies association and not causation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979b9b504_0_18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302" name="Google Shape;302;g2e979b9b504_0_18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5 - Results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303" name="Google Shape;303;g2e979b9b504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e97c9d939c_0_139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309" name="Google Shape;309;g2e97c9d939c_0_139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Investigating Seasonality</a:t>
            </a:r>
            <a:endParaRPr b="1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 Factors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Dashboard</a:t>
            </a:r>
            <a:endParaRPr sz="2000"/>
          </a:p>
        </p:txBody>
      </p:sp>
      <p:sp>
        <p:nvSpPr>
          <p:cNvPr id="310" name="Google Shape;310;g2e97c9d939c_0_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14dc49f3f_0_2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Motivation</a:t>
            </a:r>
            <a:endParaRPr sz="3200"/>
          </a:p>
        </p:txBody>
      </p:sp>
      <p:sp>
        <p:nvSpPr>
          <p:cNvPr id="93" name="Google Shape;93;g1e14dc49f3f_0_21"/>
          <p:cNvSpPr txBox="1"/>
          <p:nvPr>
            <p:ph idx="1" type="body"/>
          </p:nvPr>
        </p:nvSpPr>
        <p:spPr>
          <a:xfrm>
            <a:off x="311700" y="1528088"/>
            <a:ext cx="4260300" cy="25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/>
              <a:t>Seasonality is important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Excess winter death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Climate factors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Socioeconomic factors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Brazil is a strategic country</a:t>
            </a:r>
            <a:endParaRPr sz="2000"/>
          </a:p>
        </p:txBody>
      </p:sp>
      <p:sp>
        <p:nvSpPr>
          <p:cNvPr id="94" name="Google Shape;94;g1e14dc49f3f_0_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5" name="Google Shape;95;g1e14dc49f3f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613" y="903375"/>
            <a:ext cx="3846525" cy="38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1e14dc49f3f_0_21"/>
          <p:cNvSpPr txBox="1"/>
          <p:nvPr/>
        </p:nvSpPr>
        <p:spPr>
          <a:xfrm>
            <a:off x="5231638" y="4749900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Source: DALL-E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979b9b504_0_31"/>
          <p:cNvSpPr txBox="1"/>
          <p:nvPr>
            <p:ph type="title"/>
          </p:nvPr>
        </p:nvSpPr>
        <p:spPr>
          <a:xfrm>
            <a:off x="-25" y="-25"/>
            <a:ext cx="457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</a:t>
            </a:r>
            <a:endParaRPr sz="3200"/>
          </a:p>
        </p:txBody>
      </p:sp>
      <p:sp>
        <p:nvSpPr>
          <p:cNvPr id="316" name="Google Shape;316;g2e979b9b504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7" name="Google Shape;317;g2e979b9b504_0_31"/>
          <p:cNvSpPr txBox="1"/>
          <p:nvPr>
            <p:ph idx="1" type="body"/>
          </p:nvPr>
        </p:nvSpPr>
        <p:spPr>
          <a:xfrm>
            <a:off x="-25" y="1467975"/>
            <a:ext cx="45720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17"/>
              <a:t>In Brazil</a:t>
            </a:r>
            <a:endParaRPr b="1" sz="1917"/>
          </a:p>
          <a:p>
            <a:pPr indent="-350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18"/>
              <a:buChar char="●"/>
            </a:pPr>
            <a:r>
              <a:rPr lang="en-US" sz="1917"/>
              <a:t>Excess winter mortality</a:t>
            </a:r>
            <a:endParaRPr sz="1917">
              <a:solidFill>
                <a:srgbClr val="212121"/>
              </a:solidFill>
            </a:endParaRPr>
          </a:p>
          <a:p>
            <a:pPr indent="-35037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18"/>
              <a:buChar char="●"/>
            </a:pPr>
            <a:r>
              <a:rPr lang="en-US" sz="1917"/>
              <a:t>Peak at the beginning of July</a:t>
            </a:r>
            <a:endParaRPr sz="1917"/>
          </a:p>
          <a:p>
            <a:pPr indent="-35030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17"/>
              <a:buChar char="●"/>
            </a:pPr>
            <a:r>
              <a:rPr lang="en-US" sz="1917"/>
              <a:t>Varies across the country, being more representative of southern states</a:t>
            </a:r>
            <a:endParaRPr sz="1917"/>
          </a:p>
        </p:txBody>
      </p:sp>
      <p:pic>
        <p:nvPicPr>
          <p:cNvPr id="318" name="Google Shape;318;g2e979b9b50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29876"/>
            <a:ext cx="4572000" cy="408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e979b9b504_0_41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24" name="Google Shape;324;g2e979b9b504_0_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g2e979b9b504_0_41"/>
          <p:cNvSpPr txBox="1"/>
          <p:nvPr>
            <p:ph type="title"/>
          </p:nvPr>
        </p:nvSpPr>
        <p:spPr>
          <a:xfrm>
            <a:off x="311675" y="820775"/>
            <a:ext cx="8709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Excess Winter Death index (Brazil vs. Europe)</a:t>
            </a:r>
            <a:endParaRPr/>
          </a:p>
        </p:txBody>
      </p:sp>
      <p:sp>
        <p:nvSpPr>
          <p:cNvPr id="326" name="Google Shape;326;g2e979b9b504_0_4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2e979b9b504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51075"/>
            <a:ext cx="8368195" cy="36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979b9b504_0_69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33" name="Google Shape;333;g2e979b9b504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g2e979b9b504_0_69"/>
          <p:cNvSpPr txBox="1"/>
          <p:nvPr>
            <p:ph type="title"/>
          </p:nvPr>
        </p:nvSpPr>
        <p:spPr>
          <a:xfrm>
            <a:off x="311675" y="820775"/>
            <a:ext cx="8709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Climate</a:t>
            </a:r>
            <a:r>
              <a:rPr lang="en-US"/>
              <a:t> (Brazil vs. Europe)</a:t>
            </a:r>
            <a:endParaRPr/>
          </a:p>
        </p:txBody>
      </p:sp>
      <p:sp>
        <p:nvSpPr>
          <p:cNvPr id="335" name="Google Shape;335;g2e979b9b504_0_6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2e979b9b504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180" y="1806563"/>
            <a:ext cx="4685960" cy="298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e979b9b504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212" y="1376975"/>
            <a:ext cx="3686275" cy="35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e979b9b504_0_69"/>
          <p:cNvSpPr txBox="1"/>
          <p:nvPr/>
        </p:nvSpPr>
        <p:spPr>
          <a:xfrm>
            <a:off x="5130900" y="4788000"/>
            <a:ext cx="3094500" cy="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Wiki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9" name="Google Shape;339;g2e979b9b504_0_69"/>
          <p:cNvSpPr txBox="1"/>
          <p:nvPr/>
        </p:nvSpPr>
        <p:spPr>
          <a:xfrm>
            <a:off x="584100" y="4780800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Wiki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b4a96e172_0_3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45" name="Google Shape;345;g2eb4a96e172_0_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g2eb4a96e172_0_3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EWDi clustering</a:t>
            </a:r>
            <a:endParaRPr/>
          </a:p>
        </p:txBody>
      </p:sp>
      <p:sp>
        <p:nvSpPr>
          <p:cNvPr id="347" name="Google Shape;347;g2eb4a96e172_0_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g2eb4a96e172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6068"/>
            <a:ext cx="9144003" cy="3027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e97c9d939c_0_0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54" name="Google Shape;354;g2e97c9d939c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g2e97c9d939c_0_0"/>
          <p:cNvSpPr txBox="1"/>
          <p:nvPr>
            <p:ph type="title"/>
          </p:nvPr>
        </p:nvSpPr>
        <p:spPr>
          <a:xfrm>
            <a:off x="311675" y="820775"/>
            <a:ext cx="8832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Contribution to EWDi by cause of death</a:t>
            </a:r>
            <a:endParaRPr/>
          </a:p>
        </p:txBody>
      </p:sp>
      <p:sp>
        <p:nvSpPr>
          <p:cNvPr id="356" name="Google Shape;356;g2e97c9d939c_0_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g2e97c9d939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61953"/>
            <a:ext cx="9143999" cy="2316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979b9b504_0_51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63" name="Google Shape;363;g2e979b9b504_0_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g2e979b9b504_0_51"/>
          <p:cNvSpPr txBox="1"/>
          <p:nvPr>
            <p:ph type="title"/>
          </p:nvPr>
        </p:nvSpPr>
        <p:spPr>
          <a:xfrm>
            <a:off x="311675" y="820775"/>
            <a:ext cx="87096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Excess Death index (EDi)</a:t>
            </a:r>
            <a:endParaRPr/>
          </a:p>
        </p:txBody>
      </p:sp>
      <p:sp>
        <p:nvSpPr>
          <p:cNvPr id="365" name="Google Shape;365;g2e979b9b504_0_51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2e979b9b504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1660275"/>
            <a:ext cx="8431652" cy="33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e97c9d939c_0_28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72" name="Google Shape;372;g2e97c9d939c_0_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g2e97c9d939c_0_28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EDi clustering</a:t>
            </a:r>
            <a:endParaRPr/>
          </a:p>
        </p:txBody>
      </p:sp>
      <p:sp>
        <p:nvSpPr>
          <p:cNvPr id="374" name="Google Shape;374;g2e97c9d939c_0_28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g2e97c9d939c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636061"/>
            <a:ext cx="9144003" cy="302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97c9d939c_0_36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81" name="Google Shape;381;g2e97c9d939c_0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g2e97c9d939c_0_36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EDVLi</a:t>
            </a:r>
            <a:r>
              <a:rPr lang="en-US"/>
              <a:t> clustering</a:t>
            </a:r>
            <a:endParaRPr/>
          </a:p>
        </p:txBody>
      </p:sp>
      <p:sp>
        <p:nvSpPr>
          <p:cNvPr id="383" name="Google Shape;383;g2e97c9d939c_0_3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2e97c9d939c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6075"/>
            <a:ext cx="9144003" cy="302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e97c9d939c_0_19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90" name="Google Shape;390;g2e97c9d939c_0_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1" name="Google Shape;391;g2e97c9d939c_0_19"/>
          <p:cNvSpPr txBox="1"/>
          <p:nvPr>
            <p:ph type="title"/>
          </p:nvPr>
        </p:nvSpPr>
        <p:spPr>
          <a:xfrm>
            <a:off x="311675" y="820775"/>
            <a:ext cx="8832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Contribution to EDi by cause of death</a:t>
            </a:r>
            <a:endParaRPr/>
          </a:p>
        </p:txBody>
      </p:sp>
      <p:sp>
        <p:nvSpPr>
          <p:cNvPr id="392" name="Google Shape;392;g2e97c9d939c_0_1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g2e97c9d939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2637"/>
            <a:ext cx="9143999" cy="233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e97c9d939c_0_9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399" name="Google Shape;399;g2e97c9d939c_0_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g2e97c9d939c_0_9"/>
          <p:cNvSpPr txBox="1"/>
          <p:nvPr>
            <p:ph type="title"/>
          </p:nvPr>
        </p:nvSpPr>
        <p:spPr>
          <a:xfrm>
            <a:off x="311675" y="820775"/>
            <a:ext cx="88323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Contribution to EDVLi by cause of death</a:t>
            </a:r>
            <a:endParaRPr/>
          </a:p>
        </p:txBody>
      </p:sp>
      <p:sp>
        <p:nvSpPr>
          <p:cNvPr id="401" name="Google Shape;401;g2e97c9d939c_0_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2e97c9d939c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2624"/>
            <a:ext cx="9143999" cy="233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14dc49f3f_0_33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Objectives</a:t>
            </a:r>
            <a:endParaRPr sz="3200"/>
          </a:p>
        </p:txBody>
      </p:sp>
      <p:sp>
        <p:nvSpPr>
          <p:cNvPr id="102" name="Google Shape;102;g1e14dc49f3f_0_33"/>
          <p:cNvSpPr txBox="1"/>
          <p:nvPr>
            <p:ph idx="1" type="body"/>
          </p:nvPr>
        </p:nvSpPr>
        <p:spPr>
          <a:xfrm>
            <a:off x="311675" y="1376875"/>
            <a:ext cx="85206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</a:t>
            </a:r>
            <a:r>
              <a:rPr lang="en-US" sz="2000"/>
              <a:t>Q1: How can we effectively measure the seasonal variation in mortality in heterogeneous contexts?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RQ2: What is the seasonality of mortality in Brazil, and how does it vary geographically and by cause of death?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RQ3: What environmental factors are more associated with that seasonality?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Interactive Dashboard</a:t>
            </a:r>
            <a:endParaRPr sz="2000"/>
          </a:p>
        </p:txBody>
      </p:sp>
      <p:sp>
        <p:nvSpPr>
          <p:cNvPr id="103" name="Google Shape;103;g1e14dc49f3f_0_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e979b9b504_0_60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408" name="Google Shape;408;g2e979b9b504_0_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g2e979b9b504_0_60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Peak-to-Trough Ratio (PTR)</a:t>
            </a:r>
            <a:endParaRPr/>
          </a:p>
        </p:txBody>
      </p:sp>
      <p:sp>
        <p:nvSpPr>
          <p:cNvPr id="410" name="Google Shape;410;g2e979b9b504_0_60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e979b9b504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37" y="1601325"/>
            <a:ext cx="8419077" cy="335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e97c9d939c_0_45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</a:t>
            </a:r>
            <a:endParaRPr/>
          </a:p>
        </p:txBody>
      </p:sp>
      <p:sp>
        <p:nvSpPr>
          <p:cNvPr id="417" name="Google Shape;417;g2e97c9d939c_0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g2e97c9d939c_0_45"/>
          <p:cNvSpPr txBox="1"/>
          <p:nvPr>
            <p:ph type="title"/>
          </p:nvPr>
        </p:nvSpPr>
        <p:spPr>
          <a:xfrm>
            <a:off x="311675" y="820775"/>
            <a:ext cx="5923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PTR</a:t>
            </a:r>
            <a:r>
              <a:rPr lang="en-US"/>
              <a:t> clustering</a:t>
            </a:r>
            <a:endParaRPr/>
          </a:p>
        </p:txBody>
      </p:sp>
      <p:sp>
        <p:nvSpPr>
          <p:cNvPr id="419" name="Google Shape;419;g2e97c9d939c_0_45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2e97c9d939c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1636064"/>
            <a:ext cx="9144003" cy="302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e97c9d939c_0_145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426" name="Google Shape;426;g2e97c9d939c_0_145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Investigating Seasonality Factors</a:t>
            </a:r>
            <a:endParaRPr b="1"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Dashboard</a:t>
            </a:r>
            <a:endParaRPr sz="2000"/>
          </a:p>
        </p:txBody>
      </p:sp>
      <p:sp>
        <p:nvSpPr>
          <p:cNvPr id="427" name="Google Shape;427;g2e97c9d939c_0_1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e97c9d939c_0_9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Investigating seasonality factors</a:t>
            </a:r>
            <a:endParaRPr sz="3200"/>
          </a:p>
        </p:txBody>
      </p:sp>
      <p:sp>
        <p:nvSpPr>
          <p:cNvPr id="433" name="Google Shape;433;g2e97c9d939c_0_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34" name="Google Shape;434;g2e97c9d939c_0_90"/>
          <p:cNvSpPr txBox="1"/>
          <p:nvPr>
            <p:ph idx="1" type="body"/>
          </p:nvPr>
        </p:nvSpPr>
        <p:spPr>
          <a:xfrm>
            <a:off x="311700" y="1371600"/>
            <a:ext cx="8520600" cy="26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Correlation hints on relationship between climate and mortality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Dew Point Temperature supremacy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Dry Bulb Temperature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○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Relative Humidity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-US" sz="1800">
                <a:latin typeface="Source Code Pro"/>
                <a:ea typeface="Source Code Pro"/>
                <a:cs typeface="Source Code Pro"/>
                <a:sym typeface="Source Code Pro"/>
              </a:rPr>
              <a:t>Unclear instant vs. delayed relationship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e97c9d939c_0_54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 Factors</a:t>
            </a:r>
            <a:endParaRPr/>
          </a:p>
        </p:txBody>
      </p:sp>
      <p:sp>
        <p:nvSpPr>
          <p:cNvPr id="440" name="Google Shape;440;g2e97c9d939c_0_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g2e97c9d939c_0_54"/>
          <p:cNvSpPr txBox="1"/>
          <p:nvPr>
            <p:ph type="title"/>
          </p:nvPr>
        </p:nvSpPr>
        <p:spPr>
          <a:xfrm>
            <a:off x="311675" y="820775"/>
            <a:ext cx="8344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Weather vs. Mortality - São Paulo</a:t>
            </a:r>
            <a:endParaRPr/>
          </a:p>
        </p:txBody>
      </p:sp>
      <p:sp>
        <p:nvSpPr>
          <p:cNvPr id="442" name="Google Shape;442;g2e97c9d939c_0_5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g2e97c9d939c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88" y="1529375"/>
            <a:ext cx="7909816" cy="36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e97c9d939c_0_72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 Factors</a:t>
            </a:r>
            <a:endParaRPr/>
          </a:p>
        </p:txBody>
      </p:sp>
      <p:sp>
        <p:nvSpPr>
          <p:cNvPr id="449" name="Google Shape;449;g2e97c9d939c_0_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g2e97c9d939c_0_72"/>
          <p:cNvSpPr txBox="1"/>
          <p:nvPr>
            <p:ph type="title"/>
          </p:nvPr>
        </p:nvSpPr>
        <p:spPr>
          <a:xfrm>
            <a:off x="311675" y="820775"/>
            <a:ext cx="8344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Weather vs. Mortality - Rio de Janeiro</a:t>
            </a:r>
            <a:endParaRPr/>
          </a:p>
        </p:txBody>
      </p:sp>
      <p:sp>
        <p:nvSpPr>
          <p:cNvPr id="451" name="Google Shape;451;g2e97c9d939c_0_7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g2e97c9d939c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13" y="1654825"/>
            <a:ext cx="8263625" cy="33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e97c9d939c_0_64"/>
          <p:cNvSpPr txBox="1"/>
          <p:nvPr>
            <p:ph idx="2"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Investigating Seasonality Factors</a:t>
            </a:r>
            <a:endParaRPr/>
          </a:p>
        </p:txBody>
      </p:sp>
      <p:sp>
        <p:nvSpPr>
          <p:cNvPr id="458" name="Google Shape;458;g2e97c9d939c_0_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g2e97c9d939c_0_64"/>
          <p:cNvSpPr txBox="1"/>
          <p:nvPr>
            <p:ph type="title"/>
          </p:nvPr>
        </p:nvSpPr>
        <p:spPr>
          <a:xfrm>
            <a:off x="311675" y="820775"/>
            <a:ext cx="83445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Weather vs. Mortality - Fortaleza</a:t>
            </a:r>
            <a:endParaRPr/>
          </a:p>
        </p:txBody>
      </p:sp>
      <p:sp>
        <p:nvSpPr>
          <p:cNvPr id="460" name="Google Shape;460;g2e97c9d939c_0_64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g2e97c9d939c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75" y="1451075"/>
            <a:ext cx="8449498" cy="36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e97c9d939c_0_96"/>
          <p:cNvSpPr txBox="1"/>
          <p:nvPr>
            <p:ph idx="2" type="title"/>
          </p:nvPr>
        </p:nvSpPr>
        <p:spPr>
          <a:xfrm>
            <a:off x="46800" y="626300"/>
            <a:ext cx="2713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000"/>
              <a:t>Investigating Seasonality Factors</a:t>
            </a:r>
            <a:endParaRPr sz="2000"/>
          </a:p>
        </p:txBody>
      </p:sp>
      <p:sp>
        <p:nvSpPr>
          <p:cNvPr id="467" name="Google Shape;467;g2e97c9d939c_0_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g2e97c9d939c_0_96"/>
          <p:cNvSpPr txBox="1"/>
          <p:nvPr>
            <p:ph type="title"/>
          </p:nvPr>
        </p:nvSpPr>
        <p:spPr>
          <a:xfrm>
            <a:off x="0" y="1956300"/>
            <a:ext cx="28074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Dew Point Temperature</a:t>
            </a:r>
            <a:r>
              <a:rPr lang="en-US" sz="1820"/>
              <a:t> vs.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 Mortality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(São Paulo)</a:t>
            </a:r>
            <a:endParaRPr sz="1820"/>
          </a:p>
        </p:txBody>
      </p:sp>
      <p:sp>
        <p:nvSpPr>
          <p:cNvPr id="469" name="Google Shape;469;g2e97c9d939c_0_9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2e97c9d939c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494" y="0"/>
            <a:ext cx="63365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bdc192955_0_43"/>
          <p:cNvSpPr txBox="1"/>
          <p:nvPr>
            <p:ph idx="2" type="title"/>
          </p:nvPr>
        </p:nvSpPr>
        <p:spPr>
          <a:xfrm>
            <a:off x="46800" y="626300"/>
            <a:ext cx="2713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000"/>
              <a:t>Investigating Seasonality Factors</a:t>
            </a:r>
            <a:endParaRPr sz="2000"/>
          </a:p>
        </p:txBody>
      </p:sp>
      <p:sp>
        <p:nvSpPr>
          <p:cNvPr id="476" name="Google Shape;476;g21bdc192955_0_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g21bdc192955_0_43"/>
          <p:cNvSpPr txBox="1"/>
          <p:nvPr>
            <p:ph type="title"/>
          </p:nvPr>
        </p:nvSpPr>
        <p:spPr>
          <a:xfrm>
            <a:off x="0" y="1956300"/>
            <a:ext cx="28074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Dew Point Temperature vs.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 Mortality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(Rio de Janeiro)</a:t>
            </a:r>
            <a:endParaRPr sz="1820"/>
          </a:p>
        </p:txBody>
      </p:sp>
      <p:sp>
        <p:nvSpPr>
          <p:cNvPr id="478" name="Google Shape;478;g21bdc192955_0_4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g21bdc192955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475" y="0"/>
            <a:ext cx="633653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bdc192955_0_52"/>
          <p:cNvSpPr txBox="1"/>
          <p:nvPr>
            <p:ph idx="2" type="title"/>
          </p:nvPr>
        </p:nvSpPr>
        <p:spPr>
          <a:xfrm>
            <a:off x="46800" y="626300"/>
            <a:ext cx="2713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000"/>
              <a:t>Investigating Seasonality Factors</a:t>
            </a:r>
            <a:endParaRPr sz="2000"/>
          </a:p>
        </p:txBody>
      </p:sp>
      <p:sp>
        <p:nvSpPr>
          <p:cNvPr id="485" name="Google Shape;485;g21bdc192955_0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6" name="Google Shape;486;g21bdc192955_0_52"/>
          <p:cNvSpPr txBox="1"/>
          <p:nvPr>
            <p:ph type="title"/>
          </p:nvPr>
        </p:nvSpPr>
        <p:spPr>
          <a:xfrm>
            <a:off x="0" y="1956300"/>
            <a:ext cx="2807400" cy="12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Dew Point Temperature vs.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 Mortality</a:t>
            </a:r>
            <a:endParaRPr sz="182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1820"/>
              <a:t>(Fortaleza)</a:t>
            </a:r>
            <a:endParaRPr sz="1820"/>
          </a:p>
        </p:txBody>
      </p:sp>
      <p:sp>
        <p:nvSpPr>
          <p:cNvPr id="487" name="Google Shape;487;g21bdc192955_0_52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g21bdc192955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474" y="0"/>
            <a:ext cx="63365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97c9d939c_0_18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Contributions</a:t>
            </a:r>
            <a:endParaRPr sz="3200"/>
          </a:p>
        </p:txBody>
      </p:sp>
      <p:sp>
        <p:nvSpPr>
          <p:cNvPr id="109" name="Google Shape;109;g2e97c9d939c_0_181"/>
          <p:cNvSpPr txBox="1"/>
          <p:nvPr>
            <p:ph idx="1" type="body"/>
          </p:nvPr>
        </p:nvSpPr>
        <p:spPr>
          <a:xfrm>
            <a:off x="311675" y="1503000"/>
            <a:ext cx="8520600" cy="2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 new methodology to effectively measure the seasonal variation in mortality in heterogeneous contexts.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An understanding of the geographical variation of the seasonality in Brazil.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An insight on climate factors associated with the seasonality.</a:t>
            </a:r>
            <a:endParaRPr sz="2000"/>
          </a:p>
        </p:txBody>
      </p:sp>
      <p:sp>
        <p:nvSpPr>
          <p:cNvPr id="110" name="Google Shape;110;g2e97c9d939c_0_1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1bdc192955_0_36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494" name="Google Shape;494;g21bdc192955_0_36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Investigating Seasonality Factors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-US" sz="2000"/>
              <a:t>Dashboard</a:t>
            </a:r>
            <a:endParaRPr b="1" sz="2000"/>
          </a:p>
        </p:txBody>
      </p:sp>
      <p:sp>
        <p:nvSpPr>
          <p:cNvPr id="495" name="Google Shape;495;g21bdc192955_0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1bdc192955_0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1" name="Google Shape;501;g21bdc192955_0_88"/>
          <p:cNvSpPr txBox="1"/>
          <p:nvPr>
            <p:ph idx="4294967295" type="title"/>
          </p:nvPr>
        </p:nvSpPr>
        <p:spPr>
          <a:xfrm>
            <a:off x="0" y="2082600"/>
            <a:ext cx="20037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Dashboard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(http://seasonality.interscity.org/)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g21bdc192955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650" y="-692925"/>
            <a:ext cx="7061349" cy="583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ee755775d9_0_92"/>
          <p:cNvSpPr txBox="1"/>
          <p:nvPr>
            <p:ph type="title"/>
          </p:nvPr>
        </p:nvSpPr>
        <p:spPr>
          <a:xfrm>
            <a:off x="-25" y="0"/>
            <a:ext cx="91440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en-US" sz="3300"/>
              <a:t>Dashboard: TS decomposition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US" sz="2200"/>
              <a:t>Rio de Janeiro</a:t>
            </a:r>
            <a:endParaRPr sz="3200"/>
          </a:p>
        </p:txBody>
      </p:sp>
      <p:sp>
        <p:nvSpPr>
          <p:cNvPr id="508" name="Google Shape;508;g2ee755775d9_0_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09" name="Google Shape;509;g2ee755775d9_0_92"/>
          <p:cNvSpPr txBox="1"/>
          <p:nvPr/>
        </p:nvSpPr>
        <p:spPr>
          <a:xfrm>
            <a:off x="180813" y="938350"/>
            <a:ext cx="3310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Diseases of the circulatory system</a:t>
            </a:r>
            <a:endParaRPr sz="12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0" name="Google Shape;510;g2ee755775d9_0_92"/>
          <p:cNvSpPr txBox="1"/>
          <p:nvPr/>
        </p:nvSpPr>
        <p:spPr>
          <a:xfrm>
            <a:off x="3491624" y="879588"/>
            <a:ext cx="25929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Neoplasms</a:t>
            </a:r>
            <a:endParaRPr sz="12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11" name="Google Shape;511;g2ee755775d9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375" y="1315775"/>
            <a:ext cx="2833300" cy="382772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2ee755775d9_0_92"/>
          <p:cNvSpPr txBox="1"/>
          <p:nvPr/>
        </p:nvSpPr>
        <p:spPr>
          <a:xfrm>
            <a:off x="6187225" y="879600"/>
            <a:ext cx="28596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External causes of morbidity</a:t>
            </a:r>
            <a:endParaRPr sz="12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13" name="Google Shape;513;g2ee755775d9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550" y="1263541"/>
            <a:ext cx="2859601" cy="386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2ee755775d9_0_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50" y="1298012"/>
            <a:ext cx="2859601" cy="385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ee755775d9_0_79"/>
          <p:cNvSpPr txBox="1"/>
          <p:nvPr>
            <p:ph type="title"/>
          </p:nvPr>
        </p:nvSpPr>
        <p:spPr>
          <a:xfrm>
            <a:off x="-25" y="0"/>
            <a:ext cx="91440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en-US" sz="3300"/>
              <a:t>Dashboard: External Causes of Morbidity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US" sz="2200"/>
              <a:t>Fortaleza</a:t>
            </a:r>
            <a:endParaRPr sz="3200"/>
          </a:p>
        </p:txBody>
      </p:sp>
      <p:sp>
        <p:nvSpPr>
          <p:cNvPr id="520" name="Google Shape;520;g2ee755775d9_0_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21" name="Google Shape;521;g2ee755775d9_0_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675" y="837425"/>
            <a:ext cx="2508207" cy="16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2ee755775d9_0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2571750"/>
            <a:ext cx="9144001" cy="251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1bdc192955_0_30"/>
          <p:cNvSpPr txBox="1"/>
          <p:nvPr>
            <p:ph type="title"/>
          </p:nvPr>
        </p:nvSpPr>
        <p:spPr>
          <a:xfrm>
            <a:off x="-25" y="0"/>
            <a:ext cx="91440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en-US" sz="3300"/>
              <a:t>Dashboard: COVID-19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US" sz="2200"/>
              <a:t>São Paulo vs. Manaus</a:t>
            </a:r>
            <a:endParaRPr sz="3200"/>
          </a:p>
        </p:txBody>
      </p:sp>
      <p:sp>
        <p:nvSpPr>
          <p:cNvPr id="528" name="Google Shape;528;g21bdc192955_0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29" name="Google Shape;529;g21bdc192955_0_30"/>
          <p:cNvSpPr txBox="1"/>
          <p:nvPr/>
        </p:nvSpPr>
        <p:spPr>
          <a:xfrm>
            <a:off x="612095" y="4685719"/>
            <a:ext cx="3301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São Paulo - SP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30" name="Google Shape;530;g21bdc192955_0_30"/>
          <p:cNvSpPr txBox="1"/>
          <p:nvPr/>
        </p:nvSpPr>
        <p:spPr>
          <a:xfrm>
            <a:off x="5185144" y="4692294"/>
            <a:ext cx="3301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Manaus - AM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31" name="Google Shape;531;g21bdc192955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615" y="903900"/>
            <a:ext cx="2946709" cy="1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1bdc192955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75" y="2492500"/>
            <a:ext cx="4617951" cy="21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21bdc192955_0_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87" y="2510320"/>
            <a:ext cx="4528150" cy="2128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ee755775d9_0_27"/>
          <p:cNvSpPr txBox="1"/>
          <p:nvPr>
            <p:ph type="title"/>
          </p:nvPr>
        </p:nvSpPr>
        <p:spPr>
          <a:xfrm>
            <a:off x="-25" y="0"/>
            <a:ext cx="91440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09090"/>
              <a:buNone/>
            </a:pPr>
            <a:r>
              <a:rPr lang="en-US" sz="3300"/>
              <a:t>Dashboard: COVID-19</a:t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rPr lang="en-US" sz="2200"/>
              <a:t>Florianópolis vs Cuiabá</a:t>
            </a:r>
            <a:endParaRPr sz="3200"/>
          </a:p>
        </p:txBody>
      </p:sp>
      <p:sp>
        <p:nvSpPr>
          <p:cNvPr id="539" name="Google Shape;539;g2ee755775d9_0_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0" name="Google Shape;540;g2ee755775d9_0_27"/>
          <p:cNvSpPr txBox="1"/>
          <p:nvPr/>
        </p:nvSpPr>
        <p:spPr>
          <a:xfrm>
            <a:off x="695570" y="4602219"/>
            <a:ext cx="3301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Florianópolis</a:t>
            </a:r>
            <a:r>
              <a:rPr lang="en-US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- SC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1" name="Google Shape;541;g2ee755775d9_0_27"/>
          <p:cNvSpPr txBox="1"/>
          <p:nvPr/>
        </p:nvSpPr>
        <p:spPr>
          <a:xfrm>
            <a:off x="5177432" y="4591944"/>
            <a:ext cx="33018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Cuiabá - MT</a:t>
            </a:r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42" name="Google Shape;542;g2ee755775d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615" y="847925"/>
            <a:ext cx="2946709" cy="1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ee755775d9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5" y="2397454"/>
            <a:ext cx="4631275" cy="217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2ee755775d9_0_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700" y="2392303"/>
            <a:ext cx="4631275" cy="217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e97c9d939c_0_169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550" name="Google Shape;550;g2e97c9d939c_0_169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6 - Discussion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551" name="Google Shape;551;g2e97c9d939c_0_1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ea2948cf0a_0_123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Seasonality</a:t>
            </a:r>
            <a:endParaRPr sz="3200"/>
          </a:p>
        </p:txBody>
      </p:sp>
      <p:sp>
        <p:nvSpPr>
          <p:cNvPr id="557" name="Google Shape;557;g2ea2948cf0a_0_123"/>
          <p:cNvSpPr txBox="1"/>
          <p:nvPr>
            <p:ph idx="1" type="body"/>
          </p:nvPr>
        </p:nvSpPr>
        <p:spPr>
          <a:xfrm>
            <a:off x="311675" y="956075"/>
            <a:ext cx="8520600" cy="40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EDi outperforms EWDi</a:t>
            </a:r>
            <a:endParaRPr sz="18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EDi is similar to PTR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3</a:t>
            </a:r>
            <a:r>
              <a:rPr lang="en-US" sz="1800"/>
              <a:t> distinct clustering regions are associated with climate: 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Cluster 1 in Tropical zone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Cluster 2 in a mix of Tropical and Dry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Cluster 3 in Temperate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Roraima, at the North of the amazon, is a prominent exception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Southern states have higher HDI -&gt; better housing and infrastructure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Seasonality difference cannot be due to infrastructure</a:t>
            </a:r>
            <a:endParaRPr sz="1800"/>
          </a:p>
        </p:txBody>
      </p:sp>
      <p:sp>
        <p:nvSpPr>
          <p:cNvPr id="558" name="Google Shape;558;g2ea2948cf0a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ea2948cf0a_0_36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Seasonality Factors</a:t>
            </a:r>
            <a:endParaRPr sz="3200"/>
          </a:p>
        </p:txBody>
      </p:sp>
      <p:sp>
        <p:nvSpPr>
          <p:cNvPr id="564" name="Google Shape;564;g2ea2948cf0a_0_36"/>
          <p:cNvSpPr txBox="1"/>
          <p:nvPr>
            <p:ph idx="1" type="body"/>
          </p:nvPr>
        </p:nvSpPr>
        <p:spPr>
          <a:xfrm>
            <a:off x="311675" y="1088650"/>
            <a:ext cx="8520600" cy="3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Dew Point Temperature is a combination of Temperature and Humidity</a:t>
            </a:r>
            <a:endParaRPr sz="18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Temperature influences: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Blood pressure (vasoconstriction and vasodilation)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Indoor gathering -&gt; colds/flu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Respiratory efficiency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Humidity influences: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Body’s ability to cool itself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Allergies</a:t>
            </a:r>
            <a:r>
              <a:rPr lang="en-US" sz="1800"/>
              <a:t> due to mold growth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Respiratory efficiency</a:t>
            </a:r>
            <a:endParaRPr sz="1800"/>
          </a:p>
        </p:txBody>
      </p:sp>
      <p:sp>
        <p:nvSpPr>
          <p:cNvPr id="565" name="Google Shape;565;g2ea2948cf0a_0_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e97c9d939c_0_175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571" name="Google Shape;571;g2e97c9d939c_0_175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2 - Background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b="1" lang="en-US" sz="2000"/>
              <a:t>7 - Conclusion</a:t>
            </a:r>
            <a:endParaRPr b="1" sz="2000"/>
          </a:p>
        </p:txBody>
      </p:sp>
      <p:sp>
        <p:nvSpPr>
          <p:cNvPr id="572" name="Google Shape;572;g2e97c9d939c_0_1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e979b9b504_0_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Contents</a:t>
            </a:r>
            <a:endParaRPr sz="3200"/>
          </a:p>
        </p:txBody>
      </p:sp>
      <p:sp>
        <p:nvSpPr>
          <p:cNvPr id="116" name="Google Shape;116;g2e979b9b504_0_0"/>
          <p:cNvSpPr txBox="1"/>
          <p:nvPr>
            <p:ph idx="1" type="body"/>
          </p:nvPr>
        </p:nvSpPr>
        <p:spPr>
          <a:xfrm>
            <a:off x="311675" y="1009825"/>
            <a:ext cx="8520600" cy="41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1 - Introduction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b="1" lang="en-US" sz="2000"/>
              <a:t>2 - Background</a:t>
            </a:r>
            <a:endParaRPr b="1"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3 - Related Work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4 - Methodology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5 - Results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82"/>
              <a:buNone/>
            </a:pPr>
            <a:r>
              <a:rPr lang="en-US" sz="2000"/>
              <a:t>6 - Discussion</a:t>
            </a:r>
            <a:endParaRPr sz="20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82"/>
              <a:buNone/>
            </a:pPr>
            <a:r>
              <a:rPr lang="en-US" sz="2000"/>
              <a:t>7 - Conclusion</a:t>
            </a:r>
            <a:endParaRPr sz="2000"/>
          </a:p>
        </p:txBody>
      </p:sp>
      <p:sp>
        <p:nvSpPr>
          <p:cNvPr id="117" name="Google Shape;117;g2e979b9b504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ea2948cf0a_0_105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Answers to Research Questions</a:t>
            </a:r>
            <a:endParaRPr sz="3200"/>
          </a:p>
        </p:txBody>
      </p:sp>
      <p:sp>
        <p:nvSpPr>
          <p:cNvPr id="578" name="Google Shape;578;g2ea2948cf0a_0_105"/>
          <p:cNvSpPr txBox="1"/>
          <p:nvPr>
            <p:ph idx="1" type="body"/>
          </p:nvPr>
        </p:nvSpPr>
        <p:spPr>
          <a:xfrm>
            <a:off x="425400" y="1155700"/>
            <a:ext cx="8293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Q1: How can we effectively measure the seasonal variation in mortality in heterogeneous contexts?</a:t>
            </a:r>
            <a:endParaRPr sz="22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Both the EDi and PTR are solid choices that work well for various contexts.</a:t>
            </a:r>
            <a:endParaRPr sz="18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EDi is simpler and easily reproducible, good for comparing different studies, and evaluating contributing causes of death.</a:t>
            </a:r>
            <a:endParaRPr sz="18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PTR is more informative and mathematically robust, good for a thorough local analysis</a:t>
            </a:r>
            <a:endParaRPr sz="1800"/>
          </a:p>
        </p:txBody>
      </p:sp>
      <p:sp>
        <p:nvSpPr>
          <p:cNvPr id="579" name="Google Shape;579;g2ea2948cf0a_0_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ea2948cf0a_0_111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Answers to Research Questions</a:t>
            </a:r>
            <a:endParaRPr sz="3200"/>
          </a:p>
        </p:txBody>
      </p:sp>
      <p:sp>
        <p:nvSpPr>
          <p:cNvPr id="585" name="Google Shape;585;g2ea2948cf0a_0_111"/>
          <p:cNvSpPr txBox="1"/>
          <p:nvPr>
            <p:ph idx="1" type="body"/>
          </p:nvPr>
        </p:nvSpPr>
        <p:spPr>
          <a:xfrm>
            <a:off x="425400" y="1295400"/>
            <a:ext cx="82932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</a:rPr>
              <a:t>Q2: What is the seasonal variation in mortality in Brazil and how does it vary geographically and by cause?</a:t>
            </a:r>
            <a:endParaRPr sz="1800">
              <a:solidFill>
                <a:schemeClr val="accen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-US" sz="1800">
                <a:solidFill>
                  <a:schemeClr val="accent1"/>
                </a:solidFill>
              </a:rPr>
              <a:t>Three main groups, and mostly due to circulatory and respiratory diseases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accent1"/>
                </a:solidFill>
              </a:rPr>
              <a:t>North: smaller seasonality, early-autumn peak, late-spring trough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accent1"/>
                </a:solidFill>
              </a:rPr>
              <a:t>Center: smaller seasonality, early-winter peak, mid-spring trough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accent1"/>
                </a:solidFill>
              </a:rPr>
              <a:t>South: larger seasonality, early-winter peak, late-summer trough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86" name="Google Shape;586;g2ea2948cf0a_0_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ea2948cf0a_0_117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Answers to Research Questions</a:t>
            </a:r>
            <a:endParaRPr sz="3200"/>
          </a:p>
        </p:txBody>
      </p:sp>
      <p:sp>
        <p:nvSpPr>
          <p:cNvPr id="592" name="Google Shape;592;g2ea2948cf0a_0_117"/>
          <p:cNvSpPr txBox="1"/>
          <p:nvPr>
            <p:ph idx="1" type="body"/>
          </p:nvPr>
        </p:nvSpPr>
        <p:spPr>
          <a:xfrm>
            <a:off x="425400" y="1155700"/>
            <a:ext cx="8293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</a:rPr>
              <a:t>Q3: What environmental factors are more associated with that seasonality?</a:t>
            </a:r>
            <a:endParaRPr sz="1800">
              <a:solidFill>
                <a:schemeClr val="accen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en-US" sz="1800">
                <a:solidFill>
                  <a:schemeClr val="accent1"/>
                </a:solidFill>
              </a:rPr>
              <a:t>Dew point Temperature (DPT) is the main factor, due to combining Dry Bulb Temperature and Relative Humidity.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accent1"/>
                </a:solidFill>
              </a:rPr>
              <a:t>São Paulo and Rio de Janeiro: mortality is negatively associated with DPT, mostly due to Dry Bulb Temperature</a:t>
            </a:r>
            <a:endParaRPr sz="1800">
              <a:solidFill>
                <a:schemeClr val="accent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-US" sz="1800">
                <a:solidFill>
                  <a:schemeClr val="accent1"/>
                </a:solidFill>
              </a:rPr>
              <a:t>Fortaleza: mortality is positively associated with DPT, mostly due to Relative Humidity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93" name="Google Shape;593;g2ea2948cf0a_0_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ea2948cf0a_0_48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Contributions</a:t>
            </a:r>
            <a:endParaRPr sz="3200"/>
          </a:p>
        </p:txBody>
      </p:sp>
      <p:sp>
        <p:nvSpPr>
          <p:cNvPr id="599" name="Google Shape;599;g2ea2948cf0a_0_48"/>
          <p:cNvSpPr txBox="1"/>
          <p:nvPr>
            <p:ph idx="1" type="body"/>
          </p:nvPr>
        </p:nvSpPr>
        <p:spPr>
          <a:xfrm>
            <a:off x="491550" y="1783750"/>
            <a:ext cx="8160900" cy="21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>
                <a:solidFill>
                  <a:schemeClr val="accent1"/>
                </a:solidFill>
              </a:rPr>
              <a:t>New seasonality metric called EDi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>
                <a:solidFill>
                  <a:schemeClr val="accent1"/>
                </a:solidFill>
              </a:rPr>
              <a:t>C</a:t>
            </a:r>
            <a:r>
              <a:rPr lang="en-US" sz="2000">
                <a:solidFill>
                  <a:schemeClr val="accent1"/>
                </a:solidFill>
              </a:rPr>
              <a:t>omparison</a:t>
            </a:r>
            <a:r>
              <a:rPr lang="en-US" sz="2000">
                <a:solidFill>
                  <a:schemeClr val="accent1"/>
                </a:solidFill>
              </a:rPr>
              <a:t> of metrics in Brazil 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>
                <a:solidFill>
                  <a:schemeClr val="accent1"/>
                </a:solidFill>
              </a:rPr>
              <a:t>Dew Point Temperature association with mortality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>
                <a:solidFill>
                  <a:schemeClr val="accent1"/>
                </a:solidFill>
              </a:rPr>
              <a:t>Interactive Dashboard</a:t>
            </a:r>
            <a:endParaRPr sz="2000"/>
          </a:p>
        </p:txBody>
      </p:sp>
      <p:sp>
        <p:nvSpPr>
          <p:cNvPr id="600" name="Google Shape;600;g2ea2948cf0a_0_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ea2948cf0a_0_54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Limitations</a:t>
            </a:r>
            <a:endParaRPr sz="3200"/>
          </a:p>
        </p:txBody>
      </p:sp>
      <p:sp>
        <p:nvSpPr>
          <p:cNvPr id="606" name="Google Shape;606;g2ea2948cf0a_0_54"/>
          <p:cNvSpPr txBox="1"/>
          <p:nvPr>
            <p:ph idx="1" type="body"/>
          </p:nvPr>
        </p:nvSpPr>
        <p:spPr>
          <a:xfrm>
            <a:off x="311700" y="1780650"/>
            <a:ext cx="8520600" cy="15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200"/>
              <a:t>Limited analysis of socioeconomic factors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Reliability</a:t>
            </a:r>
            <a:r>
              <a:rPr lang="en-US" sz="2200"/>
              <a:t> of medical coding and weather data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Subjective choices for PTR and EDVLi calculation</a:t>
            </a:r>
            <a:endParaRPr sz="2200"/>
          </a:p>
        </p:txBody>
      </p:sp>
      <p:sp>
        <p:nvSpPr>
          <p:cNvPr id="607" name="Google Shape;607;g2ea2948cf0a_0_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ea2948cf0a_0_6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Future Work</a:t>
            </a:r>
            <a:endParaRPr sz="3200"/>
          </a:p>
        </p:txBody>
      </p:sp>
      <p:sp>
        <p:nvSpPr>
          <p:cNvPr id="613" name="Google Shape;613;g2ea2948cf0a_0_60"/>
          <p:cNvSpPr txBox="1"/>
          <p:nvPr>
            <p:ph idx="1" type="body"/>
          </p:nvPr>
        </p:nvSpPr>
        <p:spPr>
          <a:xfrm>
            <a:off x="311675" y="1376875"/>
            <a:ext cx="85206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/>
              <a:t>Enhance Climate vs. Mortality analysis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More and better climate data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Machine Learning to predict seasonality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Modeling </a:t>
            </a:r>
            <a:r>
              <a:rPr lang="en-US" sz="1800"/>
              <a:t>broad </a:t>
            </a:r>
            <a:r>
              <a:rPr lang="en-US" sz="1800"/>
              <a:t>mortality instead of just seasonality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</a:pPr>
            <a:r>
              <a:rPr lang="en-US" sz="1800">
                <a:solidFill>
                  <a:schemeClr val="accent1"/>
                </a:solidFill>
              </a:rPr>
              <a:t>M</a:t>
            </a:r>
            <a:r>
              <a:rPr lang="en-US" sz="1800">
                <a:solidFill>
                  <a:schemeClr val="accent1"/>
                </a:solidFill>
              </a:rPr>
              <a:t>ortality variation across states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Disparities in mortality by race and gender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Improve dashboard</a:t>
            </a:r>
            <a:endParaRPr sz="1800"/>
          </a:p>
        </p:txBody>
      </p:sp>
      <p:sp>
        <p:nvSpPr>
          <p:cNvPr id="614" name="Google Shape;614;g2ea2948cf0a_0_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3"/>
          <p:cNvSpPr txBox="1"/>
          <p:nvPr>
            <p:ph type="ctrTitle"/>
          </p:nvPr>
        </p:nvSpPr>
        <p:spPr>
          <a:xfrm>
            <a:off x="0" y="0"/>
            <a:ext cx="4572000" cy="11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212121"/>
                </a:solidFill>
              </a:rPr>
              <a:t>Victor Foscarini Almeida </a:t>
            </a:r>
            <a:endParaRPr sz="2400">
              <a:solidFill>
                <a:srgbClr val="2121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212121"/>
                </a:solidFill>
              </a:rPr>
              <a:t>&lt;victor.foscarini@ime.usp.br&gt;</a:t>
            </a:r>
            <a:endParaRPr sz="2400">
              <a:solidFill>
                <a:srgbClr val="2121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>
                <a:solidFill>
                  <a:srgbClr val="212121"/>
                </a:solidFill>
              </a:rPr>
              <a:t>interscity</a:t>
            </a:r>
            <a:r>
              <a:rPr lang="en-US" sz="2400">
                <a:solidFill>
                  <a:srgbClr val="212121"/>
                </a:solidFill>
              </a:rPr>
              <a:t>.org/health</a:t>
            </a:r>
            <a:endParaRPr sz="2400">
              <a:solidFill>
                <a:srgbClr val="212121"/>
              </a:solidFill>
            </a:endParaRPr>
          </a:p>
        </p:txBody>
      </p:sp>
      <p:sp>
        <p:nvSpPr>
          <p:cNvPr id="620" name="Google Shape;620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1" name="Google Shape;6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434125"/>
            <a:ext cx="4328049" cy="357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05992"/>
            <a:ext cx="4328049" cy="1899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313342"/>
            <a:ext cx="4328049" cy="174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7700" y="3399450"/>
            <a:ext cx="4746301" cy="15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eb4a96e172_0_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0" name="Google Shape;630;g2eb4a96e172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863" y="0"/>
            <a:ext cx="748428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e821096377_0_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Brazilian Healthcare System - SUS</a:t>
            </a:r>
            <a:endParaRPr sz="3200"/>
          </a:p>
        </p:txBody>
      </p:sp>
      <p:sp>
        <p:nvSpPr>
          <p:cNvPr id="123" name="Google Shape;123;g2e821096377_0_0"/>
          <p:cNvSpPr txBox="1"/>
          <p:nvPr>
            <p:ph idx="1" type="body"/>
          </p:nvPr>
        </p:nvSpPr>
        <p:spPr>
          <a:xfrm>
            <a:off x="311675" y="1376875"/>
            <a:ext cx="66357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Principles of u</a:t>
            </a:r>
            <a:r>
              <a:rPr lang="en-US" sz="2000"/>
              <a:t>niversality, equality, and completeness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Decentralized and hierarchical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Federal government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State government</a:t>
            </a:r>
            <a:endParaRPr sz="2000"/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Municipal governments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DATASUS and SIM-DATASUS</a:t>
            </a:r>
            <a:endParaRPr sz="2000"/>
          </a:p>
        </p:txBody>
      </p:sp>
      <p:sp>
        <p:nvSpPr>
          <p:cNvPr id="124" name="Google Shape;124;g2e821096377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5" name="Google Shape;125;g2e82109637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576" y="1972150"/>
            <a:ext cx="3189325" cy="204689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2e821096377_0_0"/>
          <p:cNvSpPr txBox="1"/>
          <p:nvPr/>
        </p:nvSpPr>
        <p:spPr>
          <a:xfrm>
            <a:off x="5577463" y="4241722"/>
            <a:ext cx="27435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Source: Wiki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21096377_0_6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Epidemiological Methods</a:t>
            </a:r>
            <a:endParaRPr sz="3200"/>
          </a:p>
        </p:txBody>
      </p:sp>
      <p:sp>
        <p:nvSpPr>
          <p:cNvPr id="132" name="Google Shape;132;g2e821096377_0_6"/>
          <p:cNvSpPr txBox="1"/>
          <p:nvPr>
            <p:ph idx="1" type="body"/>
          </p:nvPr>
        </p:nvSpPr>
        <p:spPr>
          <a:xfrm>
            <a:off x="0" y="1397250"/>
            <a:ext cx="9144000" cy="26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-US" sz="2000">
                <a:solidFill>
                  <a:schemeClr val="accent1"/>
                </a:solidFill>
              </a:rPr>
              <a:t>Epidemiology as </a:t>
            </a:r>
            <a:r>
              <a:rPr lang="en-US" sz="2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“the study of how disease is distributed in populations and the factors that influence or determine this distribution” </a:t>
            </a:r>
            <a:endParaRPr sz="2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</a:rPr>
              <a:t>(CELENTANO and SZKLO, 2018)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Related to data science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Confounding variables</a:t>
            </a:r>
            <a:endParaRPr sz="2000"/>
          </a:p>
        </p:txBody>
      </p:sp>
      <p:sp>
        <p:nvSpPr>
          <p:cNvPr id="133" name="Google Shape;133;g2e821096377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4" name="Google Shape;134;g2e82109637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474" y="2686300"/>
            <a:ext cx="4062152" cy="21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e821096377_0_6"/>
          <p:cNvSpPr txBox="1"/>
          <p:nvPr/>
        </p:nvSpPr>
        <p:spPr>
          <a:xfrm>
            <a:off x="5169300" y="4812575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Enago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a530da2ae_0_0"/>
          <p:cNvSpPr txBox="1"/>
          <p:nvPr>
            <p:ph type="title"/>
          </p:nvPr>
        </p:nvSpPr>
        <p:spPr>
          <a:xfrm>
            <a:off x="-25" y="7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Statistical</a:t>
            </a:r>
            <a:r>
              <a:rPr lang="en-US" sz="3200"/>
              <a:t> Analysis</a:t>
            </a:r>
            <a:endParaRPr sz="3200"/>
          </a:p>
        </p:txBody>
      </p:sp>
      <p:sp>
        <p:nvSpPr>
          <p:cNvPr id="141" name="Google Shape;141;g23a530da2ae_0_0"/>
          <p:cNvSpPr txBox="1"/>
          <p:nvPr>
            <p:ph idx="1" type="body"/>
          </p:nvPr>
        </p:nvSpPr>
        <p:spPr>
          <a:xfrm>
            <a:off x="234900" y="958313"/>
            <a:ext cx="8520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Descriptive Analysis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Clustering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Time Series Modeling</a:t>
            </a:r>
            <a:endParaRPr sz="2000"/>
          </a:p>
        </p:txBody>
      </p:sp>
      <p:sp>
        <p:nvSpPr>
          <p:cNvPr id="142" name="Google Shape;142;g23a530da2ae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3" name="Google Shape;143;g23a530da2a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8075" y="2450013"/>
            <a:ext cx="2507096" cy="17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3a530da2ae_0_0"/>
          <p:cNvSpPr txBox="1"/>
          <p:nvPr/>
        </p:nvSpPr>
        <p:spPr>
          <a:xfrm>
            <a:off x="3238875" y="4337500"/>
            <a:ext cx="27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Clustering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3a530da2ae_0_0"/>
          <p:cNvSpPr txBox="1"/>
          <p:nvPr/>
        </p:nvSpPr>
        <p:spPr>
          <a:xfrm>
            <a:off x="234888" y="4337500"/>
            <a:ext cx="27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Correlation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23a530da2a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25" y="2621668"/>
            <a:ext cx="3087025" cy="156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3a530da2a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225" y="2674750"/>
            <a:ext cx="2898574" cy="14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3a530da2ae_0_0"/>
          <p:cNvSpPr txBox="1"/>
          <p:nvPr/>
        </p:nvSpPr>
        <p:spPr>
          <a:xfrm>
            <a:off x="6242850" y="4337500"/>
            <a:ext cx="278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Time Series Modeling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3a530da2ae_0_0"/>
          <p:cNvSpPr txBox="1"/>
          <p:nvPr/>
        </p:nvSpPr>
        <p:spPr>
          <a:xfrm>
            <a:off x="80388" y="4663225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Scribbr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0" name="Google Shape;150;g23a530da2ae_0_0"/>
          <p:cNvSpPr txBox="1"/>
          <p:nvPr/>
        </p:nvSpPr>
        <p:spPr>
          <a:xfrm>
            <a:off x="3024713" y="4663225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geeksforgeeks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g23a530da2ae_0_0"/>
          <p:cNvSpPr txBox="1"/>
          <p:nvPr/>
        </p:nvSpPr>
        <p:spPr>
          <a:xfrm>
            <a:off x="6065250" y="4663225"/>
            <a:ext cx="309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Source</a:t>
            </a:r>
            <a:r>
              <a:rPr lang="en-US" sz="12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: Fulcher, 2017</a:t>
            </a:r>
            <a:endParaRPr sz="12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7ED1C2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