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6"/>
  </p:notesMasterIdLst>
  <p:sldIdLst>
    <p:sldId id="256" r:id="rId2"/>
    <p:sldId id="257" r:id="rId3"/>
    <p:sldId id="258" r:id="rId4"/>
    <p:sldId id="301" r:id="rId5"/>
    <p:sldId id="302" r:id="rId6"/>
    <p:sldId id="303" r:id="rId7"/>
    <p:sldId id="277" r:id="rId8"/>
    <p:sldId id="305" r:id="rId9"/>
    <p:sldId id="306" r:id="rId10"/>
    <p:sldId id="307" r:id="rId11"/>
    <p:sldId id="308" r:id="rId12"/>
    <p:sldId id="318" r:id="rId13"/>
    <p:sldId id="325" r:id="rId14"/>
    <p:sldId id="310" r:id="rId15"/>
    <p:sldId id="326" r:id="rId16"/>
    <p:sldId id="327" r:id="rId17"/>
    <p:sldId id="328" r:id="rId18"/>
    <p:sldId id="278" r:id="rId19"/>
    <p:sldId id="322" r:id="rId20"/>
    <p:sldId id="320" r:id="rId21"/>
    <p:sldId id="329" r:id="rId22"/>
    <p:sldId id="279" r:id="rId23"/>
    <p:sldId id="323" r:id="rId24"/>
    <p:sldId id="266" r:id="rId25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Roboto Condensed" panose="020B0604020202020204" charset="0"/>
      <p:regular r:id="rId31"/>
      <p:bold r:id="rId32"/>
      <p:italic r:id="rId33"/>
      <p:boldItalic r:id="rId34"/>
    </p:embeddedFont>
    <p:embeddedFont>
      <p:font typeface="Roboto Slab" panose="020B0604020202020204" charset="0"/>
      <p:regular r:id="rId35"/>
      <p:bold r:id="rId36"/>
    </p:embeddedFont>
    <p:embeddedFont>
      <p:font typeface="Rockwell" panose="02060603020205020403" pitchFamily="18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794"/>
    <a:srgbClr val="51395E"/>
    <a:srgbClr val="7BC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695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7336c06b7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7336c06b7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777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185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749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62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171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76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954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7336c06b7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7336c06b7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391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13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7336c06b7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7336c06b7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3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527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7336c06b7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7336c06b7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867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61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6bcfb390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6bcfb390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91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218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86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7336c06b7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7336c06b7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763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272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d20b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d20b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32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taque vermelho 1">
  <p:cSld name="TITLE_1_1">
    <p:bg>
      <p:bgPr>
        <a:solidFill>
          <a:srgbClr val="59979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473200" y="1200150"/>
            <a:ext cx="66660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ckwell"/>
              <a:buNone/>
              <a:defRPr sz="4000" b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8725" y="4591975"/>
            <a:ext cx="355542" cy="2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na" type="twoColTx">
  <p:cSld name="TITLE_AND_TWO_COLUMN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99794"/>
              </a:buClr>
              <a:buSzPts val="3000"/>
              <a:buFont typeface="Rockwell"/>
              <a:buChar char="●"/>
              <a:defRPr sz="3000" b="1">
                <a:solidFill>
                  <a:srgbClr val="59979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804600" y="1395025"/>
            <a:ext cx="7075200" cy="3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■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□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804600" y="1001413"/>
            <a:ext cx="506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1395E"/>
              </a:buClr>
              <a:buSzPts val="1900"/>
              <a:buFont typeface="Arial Narrow"/>
              <a:buNone/>
              <a:defRPr sz="1900" b="1">
                <a:solidFill>
                  <a:srgbClr val="51395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3"/>
          </p:nvPr>
        </p:nvSpPr>
        <p:spPr>
          <a:xfrm>
            <a:off x="675225" y="4560574"/>
            <a:ext cx="78435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599794"/>
              </a:buClr>
              <a:buSzPts val="900"/>
              <a:buFont typeface="Arial Narrow"/>
              <a:buNone/>
              <a:defRPr sz="900">
                <a:solidFill>
                  <a:srgbClr val="59979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None/>
              <a:defRPr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2471400" y="4191775"/>
            <a:ext cx="42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8725" y="4591975"/>
            <a:ext cx="355542" cy="2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+ foto sem subtítulo">
  <p:cSld name="TITLE_AND_TWO_COLUMNS_1_2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9794"/>
              </a:buClr>
              <a:buSzPts val="3000"/>
              <a:buFont typeface="Rockwell"/>
              <a:buChar char="●"/>
              <a:defRPr sz="3000" b="1">
                <a:solidFill>
                  <a:srgbClr val="59979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04600" y="1001425"/>
            <a:ext cx="2883000" cy="3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■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□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2"/>
          </p:nvPr>
        </p:nvSpPr>
        <p:spPr>
          <a:xfrm>
            <a:off x="-4392175" y="4560574"/>
            <a:ext cx="78435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99794"/>
              </a:buClr>
              <a:buSzPts val="900"/>
              <a:buFont typeface="Arial Narrow"/>
              <a:buNone/>
              <a:defRPr sz="900">
                <a:solidFill>
                  <a:srgbClr val="59979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51325" y="4591975"/>
            <a:ext cx="355542" cy="2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49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nas sem subtítulo">
  <p:cSld name="TITLE_AND_TWO_COLUMNS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9794"/>
              </a:buClr>
              <a:buSzPts val="3000"/>
              <a:buFont typeface="Rockwell"/>
              <a:buChar char="●"/>
              <a:defRPr sz="3000" b="1">
                <a:solidFill>
                  <a:srgbClr val="59979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04600" y="1001425"/>
            <a:ext cx="3605100" cy="3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■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□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2"/>
          </p:nvPr>
        </p:nvSpPr>
        <p:spPr>
          <a:xfrm>
            <a:off x="675225" y="4560574"/>
            <a:ext cx="78435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99794"/>
              </a:buClr>
              <a:buSzPts val="900"/>
              <a:buFont typeface="Arial Narrow"/>
              <a:buNone/>
              <a:defRPr sz="900">
                <a:solidFill>
                  <a:srgbClr val="599794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 Narrow"/>
              <a:buNone/>
              <a:defRPr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3"/>
          </p:nvPr>
        </p:nvSpPr>
        <p:spPr>
          <a:xfrm>
            <a:off x="4553725" y="1001425"/>
            <a:ext cx="3696300" cy="3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■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□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4"/>
          </p:nvPr>
        </p:nvSpPr>
        <p:spPr>
          <a:xfrm>
            <a:off x="4553800" y="4191775"/>
            <a:ext cx="42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 Narrow"/>
              <a:buNone/>
              <a:defRPr sz="11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Font typeface="Arial Narrow"/>
              <a:buNone/>
              <a:defRPr sz="1100"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Font typeface="Arial Narrow"/>
              <a:buNone/>
              <a:defRPr sz="1100"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Font typeface="Arial Narrow"/>
              <a:buNone/>
              <a:defRPr sz="1100"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Font typeface="Arial Narrow"/>
              <a:buNone/>
              <a:defRPr sz="1100"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Font typeface="Arial Narrow"/>
              <a:buNone/>
              <a:defRPr sz="1100"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Font typeface="Arial Narrow"/>
              <a:buNone/>
              <a:defRPr sz="1100"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Font typeface="Arial Narrow"/>
              <a:buNone/>
              <a:defRPr sz="1100"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Font typeface="Arial Narrow"/>
              <a:buNone/>
              <a:defRPr sz="1100"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pic>
        <p:nvPicPr>
          <p:cNvPr id="49" name="Google Shape;4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8725" y="4591975"/>
            <a:ext cx="355542" cy="2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USTO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1220" y="313324"/>
            <a:ext cx="2016151" cy="5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 rotWithShape="1">
          <a:blip r:embed="rId3">
            <a:alphaModFix/>
          </a:blip>
          <a:srcRect l="14762" t="29519" r="14769" b="29519"/>
          <a:stretch/>
        </p:blipFill>
        <p:spPr>
          <a:xfrm>
            <a:off x="7438925" y="290850"/>
            <a:ext cx="1238151" cy="50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3006" y="874200"/>
            <a:ext cx="996011" cy="4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m">
  <p:cSld name="CUSTOM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6227" y="2033044"/>
            <a:ext cx="3031574" cy="8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322325" y="288025"/>
            <a:ext cx="585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438900" y="1014975"/>
            <a:ext cx="445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a.ufrj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a.ufrj.b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/>
        </p:nvSpPr>
        <p:spPr>
          <a:xfrm>
            <a:off x="4491467" y="4181588"/>
            <a:ext cx="41856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Tahoma"/>
              <a:buNone/>
            </a:pPr>
            <a:r>
              <a:rPr lang="pt-BR" sz="1100" i="0" u="none" dirty="0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Poli – </a:t>
            </a:r>
            <a:r>
              <a:rPr lang="pt-BR" sz="1100" i="0" u="none" dirty="0" err="1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Dept</a:t>
            </a:r>
            <a:r>
              <a:rPr lang="pt-BR" sz="1100" i="0" u="none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. de Eng. Eletrônica e de Computação</a:t>
            </a:r>
            <a:endParaRPr sz="1100">
              <a:solidFill>
                <a:srgbClr val="999999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Tahoma"/>
              <a:buNone/>
            </a:pPr>
            <a:r>
              <a:rPr lang="pt-BR" sz="1100" i="0" u="none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COPPE – Programa de Engenharia Elétrica</a:t>
            </a:r>
            <a:endParaRPr sz="1100">
              <a:solidFill>
                <a:srgbClr val="999999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800"/>
              <a:buFont typeface="Tahoma"/>
              <a:buNone/>
            </a:pPr>
            <a:r>
              <a:rPr lang="pt-BR" sz="1100" i="0" u="none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Universidade Federal do Rio de Janeiro</a:t>
            </a:r>
            <a:endParaRPr sz="1100" i="0" u="none">
              <a:solidFill>
                <a:srgbClr val="99999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" name="Google Shape;61;p11"/>
          <p:cNvSpPr txBox="1"/>
          <p:nvPr/>
        </p:nvSpPr>
        <p:spPr>
          <a:xfrm>
            <a:off x="466931" y="1053338"/>
            <a:ext cx="8071013" cy="360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pt-BR" sz="2800" b="1" dirty="0">
                <a:latin typeface="Rockwell"/>
                <a:ea typeface="Rockwell"/>
                <a:cs typeface="Rockwell"/>
                <a:sym typeface="Rockwell"/>
              </a:rPr>
              <a:t>CACIC: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400" b="1" dirty="0">
                <a:latin typeface="Rockwell"/>
                <a:ea typeface="Rockwell"/>
                <a:cs typeface="Rockwell"/>
                <a:sym typeface="Rockwell"/>
              </a:rPr>
              <a:t>Trusted Access Control Using Enclaves to Data in Internet of Things Clouds</a:t>
            </a:r>
          </a:p>
          <a:p>
            <a:pPr lvl="0">
              <a:buClr>
                <a:schemeClr val="dk1"/>
              </a:buClr>
              <a:buSzPts val="1100"/>
            </a:pPr>
            <a:endParaRPr lang="pt-BR" dirty="0">
              <a:solidFill>
                <a:srgbClr val="6666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pt-BR" dirty="0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rPr>
              <a:t>Guilherme A. Thomaz, Matheus B. Guerra </a:t>
            </a:r>
            <a:r>
              <a:rPr lang="pt-BR" dirty="0" err="1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rPr>
              <a:t>and</a:t>
            </a:r>
            <a:r>
              <a:rPr lang="pt-BR" dirty="0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rPr>
              <a:t> Miguel Elias M. Campista</a:t>
            </a:r>
            <a:endParaRPr dirty="0">
              <a:solidFill>
                <a:srgbClr val="6666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Tahoma"/>
              <a:buNone/>
            </a:pPr>
            <a:r>
              <a:rPr lang="pt-BR" sz="1200" dirty="0">
                <a:solidFill>
                  <a:srgbClr val="51395E"/>
                </a:solidFill>
                <a:uFill>
                  <a:noFill/>
                </a:u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www.gta.ufrj.br</a:t>
            </a:r>
            <a:endParaRPr sz="1200" dirty="0">
              <a:solidFill>
                <a:srgbClr val="51395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pt-BR" dirty="0" err="1"/>
              <a:t>Trusted</a:t>
            </a:r>
            <a:r>
              <a:rPr lang="pt-BR" dirty="0"/>
              <a:t> </a:t>
            </a:r>
            <a:r>
              <a:rPr lang="pt-BR" dirty="0" err="1"/>
              <a:t>computing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560249" y="1237460"/>
            <a:ext cx="8023502" cy="467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Attestation proves that the platform is secure and authentic for data to be transferred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BD57D88-4FEB-45B3-A059-6F93EFA38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588" y="1721239"/>
            <a:ext cx="4072824" cy="309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56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73200" y="1200150"/>
            <a:ext cx="6666000" cy="1723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/>
              <a:t>3</a:t>
            </a:r>
            <a:br>
              <a:rPr lang="pt-BR" sz="6000" dirty="0"/>
            </a:br>
            <a:r>
              <a:rPr lang="pt-BR" dirty="0" err="1"/>
              <a:t>Architecture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036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pt-BR" dirty="0" err="1"/>
              <a:t>Architecture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BC1CCFC-2C35-459A-998E-1863472E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489" y="1073888"/>
            <a:ext cx="4537021" cy="37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3;p13">
            <a:extLst>
              <a:ext uri="{FF2B5EF4-FFF2-40B4-BE49-F238E27FC236}">
                <a16:creationId xmlns:a16="http://schemas.microsoft.com/office/drawing/2014/main" id="{13670FF2-F720-48E8-995E-9B6386607F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46647" y="1913123"/>
            <a:ext cx="2459398" cy="1034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Client access point attests to the server and they establish a communication key (CC).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85E666-C49D-43C4-A5E6-3EAD7755E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221"/>
          <a:stretch/>
        </p:blipFill>
        <p:spPr>
          <a:xfrm>
            <a:off x="754453" y="171993"/>
            <a:ext cx="4487399" cy="109328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CC39DE7-1421-4284-A1E6-4CB29A007158}"/>
              </a:ext>
            </a:extLst>
          </p:cNvPr>
          <p:cNvSpPr/>
          <p:nvPr/>
        </p:nvSpPr>
        <p:spPr>
          <a:xfrm>
            <a:off x="648587" y="467834"/>
            <a:ext cx="4614532" cy="701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426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3;p13">
            <a:extLst>
              <a:ext uri="{FF2B5EF4-FFF2-40B4-BE49-F238E27FC236}">
                <a16:creationId xmlns:a16="http://schemas.microsoft.com/office/drawing/2014/main" id="{13670FF2-F720-48E8-995E-9B6386607F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46647" y="1913123"/>
            <a:ext cx="2459398" cy="1034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point sends encrypted data and server identifies origin by public key (pub)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85E666-C49D-43C4-A5E6-3EAD7755E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954"/>
          <a:stretch/>
        </p:blipFill>
        <p:spPr>
          <a:xfrm>
            <a:off x="754453" y="171993"/>
            <a:ext cx="4487399" cy="211400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CC39DE7-1421-4284-A1E6-4CB29A007158}"/>
              </a:ext>
            </a:extLst>
          </p:cNvPr>
          <p:cNvSpPr/>
          <p:nvPr/>
        </p:nvSpPr>
        <p:spPr>
          <a:xfrm>
            <a:off x="627320" y="1073890"/>
            <a:ext cx="4614532" cy="10340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BB0EE0D-0416-470E-A82C-457A350A9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479" y="3123315"/>
            <a:ext cx="6741042" cy="351367"/>
          </a:xfrm>
          <a:prstGeom prst="rect">
            <a:avLst/>
          </a:prstGeom>
        </p:spPr>
      </p:pic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id="{B362A548-1A97-4461-ABED-3F89E3E382CE}"/>
              </a:ext>
            </a:extLst>
          </p:cNvPr>
          <p:cNvSpPr/>
          <p:nvPr/>
        </p:nvSpPr>
        <p:spPr>
          <a:xfrm>
            <a:off x="5688420" y="3576347"/>
            <a:ext cx="1238447" cy="553004"/>
          </a:xfrm>
          <a:prstGeom prst="wedgeRectCallout">
            <a:avLst>
              <a:gd name="adj1" fmla="val 82092"/>
              <a:gd name="adj2" fmla="val -785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permissions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44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3;p13">
            <a:extLst>
              <a:ext uri="{FF2B5EF4-FFF2-40B4-BE49-F238E27FC236}">
                <a16:creationId xmlns:a16="http://schemas.microsoft.com/office/drawing/2014/main" id="{13670FF2-F720-48E8-995E-9B6386607F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26642" y="1913123"/>
            <a:ext cx="2679403" cy="1317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is only decrypted in the enclave, processed in an isolated environment and encrypted with the storage key (CA)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3CABFCB-E3D9-4267-AFD5-D6F8B3EA89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560"/>
          <a:stretch/>
        </p:blipFill>
        <p:spPr>
          <a:xfrm>
            <a:off x="754453" y="171992"/>
            <a:ext cx="4487399" cy="290081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CC39DE7-1421-4284-A1E6-4CB29A007158}"/>
              </a:ext>
            </a:extLst>
          </p:cNvPr>
          <p:cNvSpPr/>
          <p:nvPr/>
        </p:nvSpPr>
        <p:spPr>
          <a:xfrm>
            <a:off x="637955" y="2054700"/>
            <a:ext cx="4614532" cy="892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78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3;p13">
            <a:extLst>
              <a:ext uri="{FF2B5EF4-FFF2-40B4-BE49-F238E27FC236}">
                <a16:creationId xmlns:a16="http://schemas.microsoft.com/office/drawing/2014/main" id="{13670FF2-F720-48E8-995E-9B6386607F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46647" y="1913123"/>
            <a:ext cx="2459398" cy="1317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retrieved from the database is always encrypted and can only be decrypted in the enclave.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3CABFCB-E3D9-4267-AFD5-D6F8B3EA89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16"/>
          <a:stretch/>
        </p:blipFill>
        <p:spPr>
          <a:xfrm>
            <a:off x="754453" y="171992"/>
            <a:ext cx="4487399" cy="376205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CC39DE7-1421-4284-A1E6-4CB29A007158}"/>
              </a:ext>
            </a:extLst>
          </p:cNvPr>
          <p:cNvSpPr/>
          <p:nvPr/>
        </p:nvSpPr>
        <p:spPr>
          <a:xfrm>
            <a:off x="637955" y="2937202"/>
            <a:ext cx="4614532" cy="892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D69673E-F772-4FCE-BF8A-A19702053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97" y="4323101"/>
            <a:ext cx="5185446" cy="505723"/>
          </a:xfrm>
          <a:prstGeom prst="rect">
            <a:avLst/>
          </a:prstGeom>
        </p:spPr>
      </p:pic>
      <p:sp>
        <p:nvSpPr>
          <p:cNvPr id="6" name="Balão de Fala: Retângulo 5">
            <a:extLst>
              <a:ext uri="{FF2B5EF4-FFF2-40B4-BE49-F238E27FC236}">
                <a16:creationId xmlns:a16="http://schemas.microsoft.com/office/drawing/2014/main" id="{E63FD19D-123C-41C6-AC61-B1BFEE78AE68}"/>
              </a:ext>
            </a:extLst>
          </p:cNvPr>
          <p:cNvSpPr/>
          <p:nvPr/>
        </p:nvSpPr>
        <p:spPr>
          <a:xfrm>
            <a:off x="5879806" y="3891461"/>
            <a:ext cx="1238447" cy="553004"/>
          </a:xfrm>
          <a:prstGeom prst="wedgeRectCallout">
            <a:avLst>
              <a:gd name="adj1" fmla="val -93909"/>
              <a:gd name="adj2" fmla="val 580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Comando para BD</a:t>
            </a:r>
          </a:p>
        </p:txBody>
      </p:sp>
    </p:spTree>
    <p:extLst>
      <p:ext uri="{BB962C8B-B14F-4D97-AF65-F5344CB8AC3E}">
        <p14:creationId xmlns:p14="http://schemas.microsoft.com/office/powerpoint/2010/main" val="103962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3;p13">
            <a:extLst>
              <a:ext uri="{FF2B5EF4-FFF2-40B4-BE49-F238E27FC236}">
                <a16:creationId xmlns:a16="http://schemas.microsoft.com/office/drawing/2014/main" id="{13670FF2-F720-48E8-995E-9B6386607F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46647" y="1913123"/>
            <a:ext cx="2459398" cy="1600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permissions, stored along with the data, are verified within the enclave before the data is made available.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3CABFCB-E3D9-4267-AFD5-D6F8B3EA8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53" y="171992"/>
            <a:ext cx="4487399" cy="479951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CC39DE7-1421-4284-A1E6-4CB29A007158}"/>
              </a:ext>
            </a:extLst>
          </p:cNvPr>
          <p:cNvSpPr/>
          <p:nvPr/>
        </p:nvSpPr>
        <p:spPr>
          <a:xfrm>
            <a:off x="531630" y="3830337"/>
            <a:ext cx="4614532" cy="1141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99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73200" y="1200150"/>
            <a:ext cx="6666000" cy="1723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/>
              <a:t>4</a:t>
            </a:r>
            <a:br>
              <a:rPr lang="pt-BR" dirty="0"/>
            </a:br>
            <a:r>
              <a:rPr lang="pt-BR" dirty="0" err="1"/>
              <a:t>Results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898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pt-BR" dirty="0" err="1"/>
              <a:t>Results</a:t>
            </a:r>
            <a:endParaRPr dirty="0"/>
          </a:p>
        </p:txBody>
      </p:sp>
      <p:sp>
        <p:nvSpPr>
          <p:cNvPr id="9" name="Balão de Fala: Retângulo 8">
            <a:extLst>
              <a:ext uri="{FF2B5EF4-FFF2-40B4-BE49-F238E27FC236}">
                <a16:creationId xmlns:a16="http://schemas.microsoft.com/office/drawing/2014/main" id="{B94EC7E0-02BA-40DF-954D-96E43D23E30E}"/>
              </a:ext>
            </a:extLst>
          </p:cNvPr>
          <p:cNvSpPr/>
          <p:nvPr/>
        </p:nvSpPr>
        <p:spPr>
          <a:xfrm>
            <a:off x="2027040" y="4333497"/>
            <a:ext cx="4794121" cy="387334"/>
          </a:xfrm>
          <a:prstGeom prst="wedgeRectCallout">
            <a:avLst>
              <a:gd name="adj1" fmla="val -48775"/>
              <a:gd name="adj2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more 5k (10k) concurrent publications/queries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703ECD-2FD4-4882-9B22-D4891A0E7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456" y="1663083"/>
            <a:ext cx="2776645" cy="208378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D5705E3-711A-4FA4-BF44-2C9341228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900" y="1663083"/>
            <a:ext cx="2776646" cy="208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4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73200" y="1200150"/>
            <a:ext cx="6666000" cy="1723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/>
              <a:t>1</a:t>
            </a:r>
            <a:br>
              <a:rPr lang="pt-BR" dirty="0"/>
            </a:br>
            <a:r>
              <a:rPr lang="en-US" dirty="0"/>
              <a:t>Introduction and scenario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pt-BR" dirty="0" err="1"/>
              <a:t>Results</a:t>
            </a:r>
            <a:endParaRPr dirty="0"/>
          </a:p>
        </p:txBody>
      </p:sp>
      <p:sp>
        <p:nvSpPr>
          <p:cNvPr id="9" name="Balão de Fala: Retângulo 8">
            <a:extLst>
              <a:ext uri="{FF2B5EF4-FFF2-40B4-BE49-F238E27FC236}">
                <a16:creationId xmlns:a16="http://schemas.microsoft.com/office/drawing/2014/main" id="{B94EC7E0-02BA-40DF-954D-96E43D23E30E}"/>
              </a:ext>
            </a:extLst>
          </p:cNvPr>
          <p:cNvSpPr/>
          <p:nvPr/>
        </p:nvSpPr>
        <p:spPr>
          <a:xfrm>
            <a:off x="2062342" y="4333497"/>
            <a:ext cx="5315116" cy="387334"/>
          </a:xfrm>
          <a:prstGeom prst="wedgeRectCallout">
            <a:avLst>
              <a:gd name="adj1" fmla="val -48775"/>
              <a:gd name="adj2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Inserts a delay of 0.1ms in the processing of requests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D1D8A76-CDBE-4C87-A6B8-54EACA433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686" y="1270133"/>
            <a:ext cx="3718627" cy="276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32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pt-BR" dirty="0" err="1"/>
              <a:t>Results</a:t>
            </a:r>
            <a:endParaRPr dirty="0"/>
          </a:p>
        </p:txBody>
      </p:sp>
      <p:sp>
        <p:nvSpPr>
          <p:cNvPr id="9" name="Balão de Fala: Retângulo 8">
            <a:extLst>
              <a:ext uri="{FF2B5EF4-FFF2-40B4-BE49-F238E27FC236}">
                <a16:creationId xmlns:a16="http://schemas.microsoft.com/office/drawing/2014/main" id="{B94EC7E0-02BA-40DF-954D-96E43D23E30E}"/>
              </a:ext>
            </a:extLst>
          </p:cNvPr>
          <p:cNvSpPr/>
          <p:nvPr/>
        </p:nvSpPr>
        <p:spPr>
          <a:xfrm>
            <a:off x="1769178" y="4166948"/>
            <a:ext cx="5901444" cy="646499"/>
          </a:xfrm>
          <a:prstGeom prst="wedgeRectCallout">
            <a:avLst>
              <a:gd name="adj1" fmla="val -48775"/>
              <a:gd name="adj2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enclave supports multiple threads (reducing the initialization time)</a:t>
            </a: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message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processing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disk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writing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produce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big overhead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B9FF329-F545-4119-BFA8-54F016D41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78" y="1053070"/>
            <a:ext cx="3984069" cy="30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5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73200" y="1200150"/>
            <a:ext cx="6666000" cy="1723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/>
              <a:t>5</a:t>
            </a:r>
            <a:br>
              <a:rPr lang="pt-BR" dirty="0"/>
            </a:br>
            <a:r>
              <a:rPr lang="pt-BR" dirty="0" err="1"/>
              <a:t>Conclusions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3924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pt-BR" dirty="0" err="1"/>
              <a:t>Conclusions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560249" y="1237460"/>
            <a:ext cx="7796942" cy="2449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Solution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Trusted Access Control Using Enclaves to Data in Internet of Things Clouds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Protects data processing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 cryptographic keys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 database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599794"/>
                </a:solidFill>
              </a:rPr>
              <a:t>Client customizes access policies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599794"/>
                </a:solidFill>
              </a:rPr>
              <a:t>It does not depend on the DB and the sensor.</a:t>
            </a:r>
            <a:endParaRPr lang="pt-BR" dirty="0">
              <a:solidFill>
                <a:srgbClr val="599794"/>
              </a:solidFill>
            </a:endParaRPr>
          </a:p>
        </p:txBody>
      </p:sp>
      <p:sp>
        <p:nvSpPr>
          <p:cNvPr id="4" name="Google Shape;73;p13">
            <a:extLst>
              <a:ext uri="{FF2B5EF4-FFF2-40B4-BE49-F238E27FC236}">
                <a16:creationId xmlns:a16="http://schemas.microsoft.com/office/drawing/2014/main" id="{2DBF859A-36FC-48B7-9625-6CEE74EE636F}"/>
              </a:ext>
            </a:extLst>
          </p:cNvPr>
          <p:cNvSpPr txBox="1">
            <a:spLocks/>
          </p:cNvSpPr>
          <p:nvPr/>
        </p:nvSpPr>
        <p:spPr>
          <a:xfrm>
            <a:off x="4719900" y="2086923"/>
            <a:ext cx="3905693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■"/>
              <a:defRPr sz="1600" b="0" i="0" u="none" strike="noStrike" cap="none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□"/>
              <a:defRPr sz="1600" b="0" i="0" u="none" strike="noStrike" cap="none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 b="0" i="0" u="none" strike="noStrike" cap="none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 b="0" i="0" u="none" strike="noStrike" cap="none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 b="0" i="0" u="none" strike="noStrike" cap="none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 b="0" i="0" u="none" strike="noStrike" cap="none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▪"/>
              <a:defRPr sz="1600" b="0" i="0" u="none" strike="noStrike" cap="none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 b="0" i="0" u="none" strike="noStrike" cap="none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 Narrow"/>
              <a:buChar char="▫"/>
              <a:defRPr sz="1600" b="0" i="0" u="none" strike="noStrike" cap="none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isolated enclaves in memory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Client and server match key in registry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is encrypted by hardware key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rgbClr val="599794"/>
                </a:solidFill>
              </a:rPr>
              <a:t>Permissions sent and verified in enclaves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rgbClr val="599794"/>
                </a:solidFill>
              </a:rPr>
              <a:t>Any processing on any data</a:t>
            </a:r>
            <a:endParaRPr lang="pt-BR" dirty="0">
              <a:solidFill>
                <a:srgbClr val="599794"/>
              </a:solidFill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4536D593-FB97-42DC-9EA1-0B52EF139143}"/>
              </a:ext>
            </a:extLst>
          </p:cNvPr>
          <p:cNvCxnSpPr/>
          <p:nvPr/>
        </p:nvCxnSpPr>
        <p:spPr>
          <a:xfrm>
            <a:off x="3955312" y="2817628"/>
            <a:ext cx="5422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1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/>
        </p:nvSpPr>
        <p:spPr>
          <a:xfrm>
            <a:off x="2067150" y="2831156"/>
            <a:ext cx="5009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Tahoma"/>
              <a:buNone/>
            </a:pPr>
            <a:r>
              <a:rPr lang="pt-BR" sz="1100">
                <a:solidFill>
                  <a:schemeClr val="hlink"/>
                </a:solidFill>
                <a:uFill>
                  <a:noFill/>
                </a:u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www.gta.ufrj.br</a:t>
            </a:r>
            <a:endParaRPr sz="1100">
              <a:solidFill>
                <a:srgbClr val="59979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E02609-E737-41E8-B3AB-DA1996ED0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506" y="1742935"/>
            <a:ext cx="4064659" cy="2896576"/>
          </a:xfrm>
          <a:prstGeom prst="rect">
            <a:avLst/>
          </a:prstGeom>
        </p:spPr>
      </p:pic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en-US" dirty="0"/>
              <a:t>Introduction and scenario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560249" y="1237460"/>
            <a:ext cx="8023502" cy="750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dirty="0"/>
              <a:t>Internet of Things devices collect data which are processed in the cloud.</a:t>
            </a:r>
            <a:endParaRPr lang="pt-BR" dirty="0"/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pt-BR" dirty="0"/>
          </a:p>
        </p:txBody>
      </p:sp>
      <p:sp>
        <p:nvSpPr>
          <p:cNvPr id="11" name="Balão de Pensamento: Nuvem 10">
            <a:extLst>
              <a:ext uri="{FF2B5EF4-FFF2-40B4-BE49-F238E27FC236}">
                <a16:creationId xmlns:a16="http://schemas.microsoft.com/office/drawing/2014/main" id="{81BF8A18-42E0-48BB-BCF7-4368962EA170}"/>
              </a:ext>
            </a:extLst>
          </p:cNvPr>
          <p:cNvSpPr/>
          <p:nvPr/>
        </p:nvSpPr>
        <p:spPr>
          <a:xfrm>
            <a:off x="5658959" y="1883418"/>
            <a:ext cx="1807535" cy="1307805"/>
          </a:xfrm>
          <a:prstGeom prst="cloudCallout">
            <a:avLst>
              <a:gd name="adj1" fmla="val -91421"/>
              <a:gd name="adj2" fmla="val 1031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Unlock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door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19719F6-1027-425C-9EB5-79F311884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506" y="1742935"/>
            <a:ext cx="4064659" cy="2896576"/>
          </a:xfrm>
          <a:prstGeom prst="rect">
            <a:avLst/>
          </a:prstGeom>
        </p:spPr>
      </p:pic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en-US" dirty="0"/>
              <a:t>Introduction and scenario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560249" y="1237460"/>
            <a:ext cx="8023502" cy="467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dirty="0"/>
              <a:t>Users lose control over what is done with their data when the cloud is malicious.</a:t>
            </a:r>
            <a:endParaRPr lang="pt-BR" dirty="0"/>
          </a:p>
        </p:txBody>
      </p:sp>
      <p:sp>
        <p:nvSpPr>
          <p:cNvPr id="3" name="Balão de Fala: Retângulo 2">
            <a:extLst>
              <a:ext uri="{FF2B5EF4-FFF2-40B4-BE49-F238E27FC236}">
                <a16:creationId xmlns:a16="http://schemas.microsoft.com/office/drawing/2014/main" id="{CE6C896C-5DF9-4009-88FC-52C895B1A1D3}"/>
              </a:ext>
            </a:extLst>
          </p:cNvPr>
          <p:cNvSpPr/>
          <p:nvPr/>
        </p:nvSpPr>
        <p:spPr>
          <a:xfrm>
            <a:off x="6028660" y="1717293"/>
            <a:ext cx="2041452" cy="2429405"/>
          </a:xfrm>
          <a:prstGeom prst="wedgeRectCallout">
            <a:avLst>
              <a:gd name="adj1" fmla="val -122396"/>
              <a:gd name="adj2" fmla="val -2448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Health condition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Voice recordings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Security images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Localization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Vacant time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Consumption patterns</a:t>
            </a:r>
            <a:endParaRPr lang="pt-BR" dirty="0">
              <a:solidFill>
                <a:srgbClr val="C00000"/>
              </a:solidFill>
            </a:endParaRPr>
          </a:p>
          <a:p>
            <a:pPr algn="ctr"/>
            <a:endParaRPr lang="pt-BR" dirty="0">
              <a:solidFill>
                <a:srgbClr val="C00000"/>
              </a:solidFill>
            </a:endParaRPr>
          </a:p>
          <a:p>
            <a:pPr algn="ctr"/>
            <a:endParaRPr lang="pt-BR" dirty="0">
              <a:solidFill>
                <a:srgbClr val="C00000"/>
              </a:solidFill>
            </a:endParaRPr>
          </a:p>
          <a:p>
            <a:pPr algn="ctr"/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2056" name="Picture 8" descr="Cifrão – Wikipédia, a enciclopédia livre">
            <a:extLst>
              <a:ext uri="{FF2B5EF4-FFF2-40B4-BE49-F238E27FC236}">
                <a16:creationId xmlns:a16="http://schemas.microsoft.com/office/drawing/2014/main" id="{3CA43BBF-622A-418B-8F8F-041C9DB4D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67" y="3385046"/>
            <a:ext cx="595422" cy="59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ulnerability - Free security icons">
            <a:extLst>
              <a:ext uri="{FF2B5EF4-FFF2-40B4-BE49-F238E27FC236}">
                <a16:creationId xmlns:a16="http://schemas.microsoft.com/office/drawing/2014/main" id="{EE1A2B1D-E772-483F-A41C-0B9DE884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70" y="3385046"/>
            <a:ext cx="595422" cy="59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en-US" dirty="0"/>
              <a:t>Introduction and scenario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560249" y="1237460"/>
            <a:ext cx="7796942" cy="2449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Solution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Trusted Access Control Using Enclaves to Data in Internet of Things Clouds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Protects data processing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 cryptographic keys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 database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599794"/>
                </a:solidFill>
              </a:rPr>
              <a:t>Client customizes access policies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599794"/>
                </a:solidFill>
              </a:rPr>
              <a:t>It does not depend on the DB and the sensor.</a:t>
            </a:r>
            <a:endParaRPr lang="pt-BR" dirty="0">
              <a:solidFill>
                <a:srgbClr val="599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en-US" dirty="0"/>
              <a:t>Introduction and scenario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560249" y="1237460"/>
            <a:ext cx="8023502" cy="2449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 requirements: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Privacy</a:t>
            </a:r>
          </a:p>
          <a:p>
            <a:pPr marL="342900" indent="-3429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Integrity</a:t>
            </a:r>
          </a:p>
          <a:p>
            <a:pPr marL="342900" indent="-3429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Authentication</a:t>
            </a:r>
          </a:p>
          <a:p>
            <a:pPr marL="342900" indent="-3429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control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Balão de Fala: Retângulo 3">
            <a:extLst>
              <a:ext uri="{FF2B5EF4-FFF2-40B4-BE49-F238E27FC236}">
                <a16:creationId xmlns:a16="http://schemas.microsoft.com/office/drawing/2014/main" id="{CC0E3CAB-451B-4C2E-8DAA-B231E87835C2}"/>
              </a:ext>
            </a:extLst>
          </p:cNvPr>
          <p:cNvSpPr/>
          <p:nvPr/>
        </p:nvSpPr>
        <p:spPr>
          <a:xfrm>
            <a:off x="3656644" y="1378760"/>
            <a:ext cx="2445489" cy="1431312"/>
          </a:xfrm>
          <a:prstGeom prst="wedgeRectCallout">
            <a:avLst>
              <a:gd name="adj1" fmla="val -69751"/>
              <a:gd name="adj2" fmla="val 4260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attacker can: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privileged access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infect the OS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intercept network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manipulate network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Balão de Fala: Retângulo 4">
            <a:extLst>
              <a:ext uri="{FF2B5EF4-FFF2-40B4-BE49-F238E27FC236}">
                <a16:creationId xmlns:a16="http://schemas.microsoft.com/office/drawing/2014/main" id="{174E67F0-97C8-41D3-B2FB-615075AE5882}"/>
              </a:ext>
            </a:extLst>
          </p:cNvPr>
          <p:cNvSpPr/>
          <p:nvPr/>
        </p:nvSpPr>
        <p:spPr>
          <a:xfrm>
            <a:off x="3656643" y="3094503"/>
            <a:ext cx="2445489" cy="1185655"/>
          </a:xfrm>
          <a:prstGeom prst="wedgeRectCallout">
            <a:avLst>
              <a:gd name="adj1" fmla="val -68448"/>
              <a:gd name="adj2" fmla="val -4423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Attacker cannot: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access residences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break encryptions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access integrated circuit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73200" y="1200150"/>
            <a:ext cx="6666000" cy="1723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/>
              <a:t>2</a:t>
            </a:r>
            <a:br>
              <a:rPr lang="pt-BR" sz="6000" dirty="0"/>
            </a:br>
            <a:r>
              <a:rPr lang="pt-BR" dirty="0" err="1"/>
              <a:t>Trusted</a:t>
            </a:r>
            <a:r>
              <a:rPr lang="pt-BR" dirty="0"/>
              <a:t> </a:t>
            </a:r>
            <a:r>
              <a:rPr lang="pt-BR" dirty="0" err="1"/>
              <a:t>computing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569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pt-BR" dirty="0" err="1"/>
              <a:t>Trusted</a:t>
            </a:r>
            <a:r>
              <a:rPr lang="pt-BR" dirty="0"/>
              <a:t> </a:t>
            </a:r>
            <a:r>
              <a:rPr lang="pt-BR" dirty="0" err="1"/>
              <a:t>computing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560249" y="1237460"/>
            <a:ext cx="8023502" cy="750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Trusted computing technologies provide security by hardware resources.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Enclaves are isolated, encrypted regions in memory, accessed with special instructions.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15757A-4A19-4C8F-9D23-A348A05F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379" y="2105247"/>
            <a:ext cx="2469241" cy="27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1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9600" y="330053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buNone/>
            </a:pPr>
            <a:r>
              <a:rPr lang="pt-BR" dirty="0" err="1"/>
              <a:t>Trusted</a:t>
            </a:r>
            <a:r>
              <a:rPr lang="pt-BR" dirty="0"/>
              <a:t> </a:t>
            </a:r>
            <a:r>
              <a:rPr lang="pt-BR" dirty="0" err="1"/>
              <a:t>computing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560249" y="1237460"/>
            <a:ext cx="8023502" cy="467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store persistent data, enclaves can seal it with a CPU-unique key.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826F3C-6D98-4E91-B184-954EC7B37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081" y="2107182"/>
            <a:ext cx="3929838" cy="231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73869"/>
      </p:ext>
    </p:extLst>
  </p:cSld>
  <p:clrMapOvr>
    <a:masterClrMapping/>
  </p:clrMapOvr>
</p:sld>
</file>

<file path=ppt/theme/theme1.xml><?xml version="1.0" encoding="utf-8"?>
<a:theme xmlns:a="http://schemas.openxmlformats.org/drawingml/2006/main" name="GT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5997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462</Words>
  <Application>Microsoft Office PowerPoint</Application>
  <PresentationFormat>Apresentação na tela (16:9)</PresentationFormat>
  <Paragraphs>89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Tahoma</vt:lpstr>
      <vt:lpstr>Rockwell</vt:lpstr>
      <vt:lpstr>Roboto Slab</vt:lpstr>
      <vt:lpstr>Roboto Condensed</vt:lpstr>
      <vt:lpstr>GTA</vt:lpstr>
      <vt:lpstr>Apresentação do PowerPoint</vt:lpstr>
      <vt:lpstr>1 Introduction and scenario</vt:lpstr>
      <vt:lpstr>Introduction and scenario</vt:lpstr>
      <vt:lpstr>Introduction and scenario</vt:lpstr>
      <vt:lpstr>Introduction and scenario</vt:lpstr>
      <vt:lpstr>Introduction and scenario</vt:lpstr>
      <vt:lpstr>2 Trusted computing</vt:lpstr>
      <vt:lpstr>Trusted computing</vt:lpstr>
      <vt:lpstr>Trusted computing</vt:lpstr>
      <vt:lpstr>Trusted computing</vt:lpstr>
      <vt:lpstr>3 Architecture</vt:lpstr>
      <vt:lpstr>Architecture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4 Results</vt:lpstr>
      <vt:lpstr>Results</vt:lpstr>
      <vt:lpstr>Results</vt:lpstr>
      <vt:lpstr>Results</vt:lpstr>
      <vt:lpstr>5 Conclusions</vt:lpstr>
      <vt:lpstr>Conclusions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User</cp:lastModifiedBy>
  <cp:revision>121</cp:revision>
  <dcterms:modified xsi:type="dcterms:W3CDTF">2022-06-20T19:40:26Z</dcterms:modified>
</cp:coreProperties>
</file>