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8" r:id="rId3"/>
    <p:sldId id="302" r:id="rId4"/>
    <p:sldId id="305" r:id="rId5"/>
    <p:sldId id="337" r:id="rId6"/>
    <p:sldId id="322" r:id="rId7"/>
    <p:sldId id="320" r:id="rId8"/>
    <p:sldId id="329" r:id="rId9"/>
    <p:sldId id="335" r:id="rId10"/>
    <p:sldId id="323" r:id="rId11"/>
    <p:sldId id="336" r:id="rId12"/>
    <p:sldId id="324" r:id="rId13"/>
    <p:sldId id="266" r:id="rId1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Roboto Condensed" panose="020B0604020202020204" charset="0"/>
      <p:regular r:id="rId20"/>
      <p:bold r:id="rId21"/>
      <p:italic r:id="rId22"/>
      <p:boldItalic r:id="rId23"/>
    </p:embeddedFont>
    <p:embeddedFont>
      <p:font typeface="Roboto Slab" panose="020B0604020202020204" charset="0"/>
      <p:regular r:id="rId24"/>
      <p:bold r:id="rId25"/>
    </p:embeddedFont>
    <p:embeddedFont>
      <p:font typeface="Rockwell" panose="02060603020205020403" pitchFamily="18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794"/>
    <a:srgbClr val="51395E"/>
    <a:srgbClr val="7BC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6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74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110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6bcfb390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6bcfb390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21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27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98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13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3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527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08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na" type="twoColTx">
  <p:cSld name="TITLE_AND_TWO_COLUMN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3000"/>
              <a:buFont typeface="Rockwell"/>
              <a:buChar char="●"/>
              <a:defRPr sz="3000" b="1">
                <a:solidFill>
                  <a:srgbClr val="59979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04600" y="1395025"/>
            <a:ext cx="70752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■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□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804600" y="1001413"/>
            <a:ext cx="506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1395E"/>
              </a:buClr>
              <a:buSzPts val="1900"/>
              <a:buFont typeface="Arial Narrow"/>
              <a:buNone/>
              <a:defRPr sz="1900" b="1">
                <a:solidFill>
                  <a:srgbClr val="51395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675225" y="4560574"/>
            <a:ext cx="78435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900"/>
              <a:buFont typeface="Arial Narrow"/>
              <a:buNone/>
              <a:defRPr sz="900">
                <a:solidFill>
                  <a:srgbClr val="59979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2471400" y="4191775"/>
            <a:ext cx="42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8725" y="4591975"/>
            <a:ext cx="355542" cy="2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+ foto sem subtítulo">
  <p:cSld name="TITLE_AND_TWO_COLUMNS_1_2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3000"/>
              <a:buFont typeface="Rockwell"/>
              <a:buChar char="●"/>
              <a:defRPr sz="3000" b="1">
                <a:solidFill>
                  <a:srgbClr val="59979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04600" y="1001425"/>
            <a:ext cx="28830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■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□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2"/>
          </p:nvPr>
        </p:nvSpPr>
        <p:spPr>
          <a:xfrm>
            <a:off x="-4392175" y="4560574"/>
            <a:ext cx="78435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900"/>
              <a:buFont typeface="Arial Narrow"/>
              <a:buNone/>
              <a:defRPr sz="900">
                <a:solidFill>
                  <a:srgbClr val="59979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51325" y="4591975"/>
            <a:ext cx="355542" cy="2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9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nas sem subtítulo">
  <p:cSld name="TITLE_AND_TWO_COLUMNS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3000"/>
              <a:buFont typeface="Rockwell"/>
              <a:buChar char="●"/>
              <a:defRPr sz="3000" b="1">
                <a:solidFill>
                  <a:srgbClr val="59979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04600" y="1001425"/>
            <a:ext cx="36051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■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□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2"/>
          </p:nvPr>
        </p:nvSpPr>
        <p:spPr>
          <a:xfrm>
            <a:off x="675225" y="4560574"/>
            <a:ext cx="78435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900"/>
              <a:buFont typeface="Arial Narrow"/>
              <a:buNone/>
              <a:defRPr sz="900">
                <a:solidFill>
                  <a:srgbClr val="59979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4553725" y="1001425"/>
            <a:ext cx="36963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■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□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4"/>
          </p:nvPr>
        </p:nvSpPr>
        <p:spPr>
          <a:xfrm>
            <a:off x="4553800" y="4191775"/>
            <a:ext cx="42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49" name="Google Shape;4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8725" y="4591975"/>
            <a:ext cx="355542" cy="2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1220" y="313324"/>
            <a:ext cx="2016151" cy="5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3">
            <a:alphaModFix/>
          </a:blip>
          <a:srcRect l="14762" t="29519" r="14769" b="29519"/>
          <a:stretch/>
        </p:blipFill>
        <p:spPr>
          <a:xfrm>
            <a:off x="7438925" y="290850"/>
            <a:ext cx="1238151" cy="50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3006" y="874200"/>
            <a:ext cx="996011" cy="4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m">
  <p:cSld name="CUSTOM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6227" y="2033044"/>
            <a:ext cx="3031574" cy="8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322325" y="288025"/>
            <a:ext cx="58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438900" y="1014975"/>
            <a:ext cx="445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a.ufrj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a.ufrj.b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/>
        </p:nvSpPr>
        <p:spPr>
          <a:xfrm>
            <a:off x="4491467" y="4181588"/>
            <a:ext cx="41856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Tahoma"/>
              <a:buNone/>
            </a:pPr>
            <a:r>
              <a:rPr lang="pt-BR" sz="1100" i="0" u="none" dirty="0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Poli – </a:t>
            </a:r>
            <a:r>
              <a:rPr lang="pt-BR" sz="1100" i="0" u="none" dirty="0" err="1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Dept</a:t>
            </a:r>
            <a:r>
              <a:rPr lang="pt-BR" sz="1100" i="0" u="none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. de Eng. Eletrônica e de Computação</a:t>
            </a:r>
            <a:endParaRPr sz="1100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Tahoma"/>
              <a:buNone/>
            </a:pPr>
            <a:r>
              <a:rPr lang="pt-BR" sz="1100" i="0" u="none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COPPE – Programa de Engenharia Elétrica</a:t>
            </a:r>
            <a:endParaRPr sz="1100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Tahoma"/>
              <a:buNone/>
            </a:pPr>
            <a:r>
              <a:rPr lang="pt-BR" sz="1100" i="0" u="none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Universidade Federal do Rio de Janeiro</a:t>
            </a:r>
            <a:endParaRPr sz="1100" i="0" u="none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466931" y="1053338"/>
            <a:ext cx="8071013" cy="360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BR" sz="2800" b="1" dirty="0">
                <a:latin typeface="Rockwell"/>
                <a:ea typeface="Rockwell"/>
                <a:cs typeface="Rockwell"/>
                <a:sym typeface="Rockwell"/>
              </a:rPr>
              <a:t>CACIC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400" b="1" dirty="0">
                <a:latin typeface="Rockwell"/>
                <a:ea typeface="Rockwell"/>
                <a:cs typeface="Rockwell"/>
                <a:sym typeface="Rockwell"/>
              </a:rPr>
              <a:t>Trusted Access Control Using Enclaves to Data in Internet of Things Clouds</a:t>
            </a:r>
          </a:p>
          <a:p>
            <a:pPr lvl="0">
              <a:buClr>
                <a:schemeClr val="dk1"/>
              </a:buClr>
              <a:buSzPts val="1100"/>
            </a:pPr>
            <a:endParaRPr lang="pt-BR" dirty="0">
              <a:solidFill>
                <a:srgbClr val="66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pt-BR" dirty="0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Guilherme A. Thomaz, Matheus B. Guerra </a:t>
            </a:r>
            <a:r>
              <a:rPr lang="pt-BR" dirty="0" err="1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and</a:t>
            </a:r>
            <a:r>
              <a:rPr lang="pt-BR" dirty="0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 Miguel Elias M. Campista</a:t>
            </a:r>
            <a:endParaRPr dirty="0">
              <a:solidFill>
                <a:srgbClr val="66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Tahoma"/>
              <a:buNone/>
            </a:pPr>
            <a:r>
              <a:rPr lang="pt-BR" sz="1200" dirty="0">
                <a:solidFill>
                  <a:srgbClr val="51395E"/>
                </a:solidFill>
                <a:uFill>
                  <a:noFill/>
                </a:u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www.gta.ufrj.br</a:t>
            </a:r>
            <a:endParaRPr sz="1200" dirty="0">
              <a:solidFill>
                <a:srgbClr val="51395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Conclusion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Next </a:t>
            </a:r>
            <a:r>
              <a:rPr lang="pt-BR" dirty="0" err="1"/>
              <a:t>Steps</a:t>
            </a:r>
            <a:endParaRPr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BC6BD3C-A7BE-4C25-95C8-80142532CAB9}"/>
              </a:ext>
            </a:extLst>
          </p:cNvPr>
          <p:cNvSpPr/>
          <p:nvPr/>
        </p:nvSpPr>
        <p:spPr>
          <a:xfrm>
            <a:off x="1690578" y="1392865"/>
            <a:ext cx="2785729" cy="29558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FA5F6DF-A274-4B9E-9074-9CFBF21B3088}"/>
              </a:ext>
            </a:extLst>
          </p:cNvPr>
          <p:cNvSpPr/>
          <p:nvPr/>
        </p:nvSpPr>
        <p:spPr>
          <a:xfrm>
            <a:off x="1913862" y="1501991"/>
            <a:ext cx="24561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we have achieved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even if who controls the </a:t>
            </a:r>
            <a:r>
              <a:rPr lang="en-US" dirty="0">
                <a:solidFill>
                  <a:srgbClr val="599794"/>
                </a:solidFill>
              </a:rPr>
              <a:t>server is malicious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Enforce clients’ </a:t>
            </a:r>
            <a:r>
              <a:rPr lang="en-US" dirty="0">
                <a:solidFill>
                  <a:srgbClr val="599794"/>
                </a:solidFill>
              </a:rPr>
              <a:t>control policies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Optimized </a:t>
            </a:r>
            <a:r>
              <a:rPr lang="en-US" dirty="0">
                <a:solidFill>
                  <a:srgbClr val="599794"/>
                </a:solidFill>
              </a:rPr>
              <a:t>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Enclaves viability for </a:t>
            </a:r>
            <a:r>
              <a:rPr lang="en-US" dirty="0">
                <a:solidFill>
                  <a:srgbClr val="599794"/>
                </a:solidFill>
              </a:rPr>
              <a:t>practical processing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99794"/>
                </a:solidFill>
              </a:rPr>
              <a:t>Generic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architecture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F244981-8DA4-493B-8447-F6A3A145C455}"/>
              </a:ext>
            </a:extLst>
          </p:cNvPr>
          <p:cNvSpPr/>
          <p:nvPr/>
        </p:nvSpPr>
        <p:spPr>
          <a:xfrm>
            <a:off x="5251528" y="1501991"/>
            <a:ext cx="25589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needs to be done yet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 </a:t>
            </a:r>
            <a:r>
              <a:rPr lang="en-US" dirty="0">
                <a:solidFill>
                  <a:srgbClr val="599794"/>
                </a:solidFill>
              </a:rPr>
              <a:t>devices and edge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</a:t>
            </a:r>
            <a:r>
              <a:rPr lang="en-US" dirty="0">
                <a:solidFill>
                  <a:srgbClr val="599794"/>
                </a:solidFill>
              </a:rPr>
              <a:t>deep learning and federated learning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enclaves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99794"/>
                </a:solidFill>
              </a:rPr>
              <a:t>Code publication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99794"/>
                </a:solidFill>
              </a:rPr>
              <a:t>Distributed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processing with enclaves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D2D2680-1F2C-426C-A8BE-17B06B30A2C4}"/>
              </a:ext>
            </a:extLst>
          </p:cNvPr>
          <p:cNvSpPr/>
          <p:nvPr/>
        </p:nvSpPr>
        <p:spPr>
          <a:xfrm>
            <a:off x="5138113" y="1362893"/>
            <a:ext cx="2785729" cy="2358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14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673529" y="1346814"/>
            <a:ext cx="7796942" cy="2733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[1]</a:t>
            </a:r>
            <a:r>
              <a:rPr lang="pt-BR" dirty="0"/>
              <a:t> G. A. Thomaz, M. B. Guerra, M. </a:t>
            </a:r>
            <a:r>
              <a:rPr lang="pt-BR" dirty="0" err="1"/>
              <a:t>Sammarco</a:t>
            </a:r>
            <a:r>
              <a:rPr lang="pt-BR" dirty="0"/>
              <a:t>, M. E. M. Campista, </a:t>
            </a:r>
            <a:r>
              <a:rPr lang="pt-BR" dirty="0" err="1"/>
              <a:t>Cacic</a:t>
            </a:r>
            <a:r>
              <a:rPr lang="pt-BR" dirty="0"/>
              <a:t>: Controle de acesso confiável usando enclaves a dados em nuvem da internet das coisas, in: Anais do XL Simpósio Brasileiro de Redes de Computadores e Sistemas Distribuídos, SBC, 2022, pp. 573–586. doi:10.5753/sbrc.2022.222377.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rgbClr val="599794"/>
                </a:solidFill>
              </a:rPr>
              <a:t>Submitted for Ad Hoc Networks Journal (Elsevier):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dirty="0">
              <a:solidFill>
                <a:srgbClr val="599794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[2] </a:t>
            </a:r>
            <a:r>
              <a:rPr lang="pt-BR" dirty="0"/>
              <a:t>G. A. Thomaz, M. B. Guerra, M. </a:t>
            </a:r>
            <a:r>
              <a:rPr lang="pt-BR" dirty="0" err="1"/>
              <a:t>Sammarco</a:t>
            </a:r>
            <a:r>
              <a:rPr lang="pt-BR" dirty="0"/>
              <a:t>, M. </a:t>
            </a:r>
            <a:r>
              <a:rPr lang="pt-BR" dirty="0" err="1"/>
              <a:t>Detyniecki</a:t>
            </a:r>
            <a:r>
              <a:rPr lang="pt-BR" dirty="0"/>
              <a:t> M. E. M. Campista, </a:t>
            </a:r>
            <a:r>
              <a:rPr lang="en-US" dirty="0"/>
              <a:t>Tamper-proof Access Control for IoT Clouds Using Enclaves</a:t>
            </a:r>
            <a:r>
              <a:rPr lang="pt-BR" dirty="0"/>
              <a:t>, in: Ad Hoc Networks </a:t>
            </a:r>
            <a:r>
              <a:rPr lang="pt-BR" dirty="0" err="1"/>
              <a:t>Journal</a:t>
            </a:r>
            <a:r>
              <a:rPr lang="pt-BR" dirty="0"/>
              <a:t>.</a:t>
            </a:r>
          </a:p>
        </p:txBody>
      </p:sp>
      <p:sp>
        <p:nvSpPr>
          <p:cNvPr id="6" name="Google Shape;72;p13">
            <a:extLst>
              <a:ext uri="{FF2B5EF4-FFF2-40B4-BE49-F238E27FC236}">
                <a16:creationId xmlns:a16="http://schemas.microsoft.com/office/drawing/2014/main" id="{00C7E8D2-1F24-4D57-A917-0334404A75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Publications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07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en-US" dirty="0" err="1"/>
              <a:t>Acknowlogments</a:t>
            </a:r>
            <a:endParaRPr lang="en-US"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1268952" y="3756935"/>
            <a:ext cx="6606095" cy="750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/>
              <a:t>We also thank the late </a:t>
            </a:r>
            <a:r>
              <a:rPr lang="en-US" dirty="0" err="1"/>
              <a:t>Dr.Ing</a:t>
            </a:r>
            <a:r>
              <a:rPr lang="en-US" dirty="0"/>
              <a:t>. Otto C. M. B. Duarte for his essential support and tutoring that made this work possible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Marca CNPq — Português (Brasil)">
            <a:extLst>
              <a:ext uri="{FF2B5EF4-FFF2-40B4-BE49-F238E27FC236}">
                <a16:creationId xmlns:a16="http://schemas.microsoft.com/office/drawing/2014/main" id="{48E9B859-E8BF-4CAA-A111-7AD7AF08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05" y="1409235"/>
            <a:ext cx="2100303" cy="6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ordenação de Aperfeiçoamento de Pessoal de Nível Superior – Wikipédia, a  enciclopédia livre">
            <a:extLst>
              <a:ext uri="{FF2B5EF4-FFF2-40B4-BE49-F238E27FC236}">
                <a16:creationId xmlns:a16="http://schemas.microsoft.com/office/drawing/2014/main" id="{8BD8D7D1-577C-475E-8AEF-223E6F8A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30" y="1302674"/>
            <a:ext cx="928340" cy="85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P – Central de Análise e Pesquisa">
            <a:extLst>
              <a:ext uri="{FF2B5EF4-FFF2-40B4-BE49-F238E27FC236}">
                <a16:creationId xmlns:a16="http://schemas.microsoft.com/office/drawing/2014/main" id="{67281F35-F56D-4057-A3FF-2BF87B4BF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92" y="1302674"/>
            <a:ext cx="1739550" cy="85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PESP - Home | Facebook">
            <a:extLst>
              <a:ext uri="{FF2B5EF4-FFF2-40B4-BE49-F238E27FC236}">
                <a16:creationId xmlns:a16="http://schemas.microsoft.com/office/drawing/2014/main" id="{99729EC7-7CD5-4D0E-B499-FEE6F3B3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05" y="2571384"/>
            <a:ext cx="2100303" cy="4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cheiro:Rede Nacional de Ensino e Pesquisa.jpg - Wikiversidade">
            <a:extLst>
              <a:ext uri="{FF2B5EF4-FFF2-40B4-BE49-F238E27FC236}">
                <a16:creationId xmlns:a16="http://schemas.microsoft.com/office/drawing/2014/main" id="{89F16E24-9EBA-409E-BDFF-BFC9BB6D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89" y="2438296"/>
            <a:ext cx="1337621" cy="7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XA – Wikipédia, a enciclopédia livre">
            <a:extLst>
              <a:ext uri="{FF2B5EF4-FFF2-40B4-BE49-F238E27FC236}">
                <a16:creationId xmlns:a16="http://schemas.microsoft.com/office/drawing/2014/main" id="{16D26B5D-D120-46D9-A331-BDF07F20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83" y="2488417"/>
            <a:ext cx="632168" cy="6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6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2067150" y="2831156"/>
            <a:ext cx="5009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Tahoma"/>
              <a:buNone/>
            </a:pPr>
            <a:r>
              <a:rPr lang="pt-BR" sz="1100">
                <a:solidFill>
                  <a:schemeClr val="hlink"/>
                </a:solidFill>
                <a:uFill>
                  <a:noFill/>
                </a:u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www.gta.ufrj.br</a:t>
            </a:r>
            <a:endParaRPr sz="1100">
              <a:solidFill>
                <a:srgbClr val="59979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en-US" dirty="0"/>
              <a:t>Introduction and Scenario</a:t>
            </a:r>
            <a:endParaRPr dirty="0"/>
          </a:p>
        </p:txBody>
      </p:sp>
      <p:sp>
        <p:nvSpPr>
          <p:cNvPr id="11" name="Balão de Pensamento: Nuvem 10">
            <a:extLst>
              <a:ext uri="{FF2B5EF4-FFF2-40B4-BE49-F238E27FC236}">
                <a16:creationId xmlns:a16="http://schemas.microsoft.com/office/drawing/2014/main" id="{81BF8A18-42E0-48BB-BCF7-4368962EA170}"/>
              </a:ext>
            </a:extLst>
          </p:cNvPr>
          <p:cNvSpPr/>
          <p:nvPr/>
        </p:nvSpPr>
        <p:spPr>
          <a:xfrm>
            <a:off x="1001640" y="1637818"/>
            <a:ext cx="1807535" cy="1307805"/>
          </a:xfrm>
          <a:prstGeom prst="cloudCallout">
            <a:avLst>
              <a:gd name="adj1" fmla="val 100344"/>
              <a:gd name="adj2" fmla="val 909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Unlock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door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90BCE3-8B0F-47DF-96C7-C203AEC8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368" y="1473436"/>
            <a:ext cx="2944374" cy="2944374"/>
          </a:xfrm>
          <a:prstGeom prst="rect">
            <a:avLst/>
          </a:prstGeom>
        </p:spPr>
      </p:pic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id="{251CE0CA-E40D-4BFB-9D24-18C3BF5F4074}"/>
              </a:ext>
            </a:extLst>
          </p:cNvPr>
          <p:cNvSpPr/>
          <p:nvPr/>
        </p:nvSpPr>
        <p:spPr>
          <a:xfrm>
            <a:off x="6426128" y="1627302"/>
            <a:ext cx="2041452" cy="2429405"/>
          </a:xfrm>
          <a:prstGeom prst="wedgeRectCallout">
            <a:avLst>
              <a:gd name="adj1" fmla="val -107813"/>
              <a:gd name="adj2" fmla="val -231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Health condition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Voice recordings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Security images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Localization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Vacant time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Consumption patterns</a:t>
            </a:r>
            <a:endParaRPr lang="pt-BR" dirty="0">
              <a:solidFill>
                <a:srgbClr val="C00000"/>
              </a:solidFill>
            </a:endParaRPr>
          </a:p>
          <a:p>
            <a:pPr algn="ctr"/>
            <a:endParaRPr lang="pt-BR" dirty="0">
              <a:solidFill>
                <a:srgbClr val="C00000"/>
              </a:solidFill>
            </a:endParaRPr>
          </a:p>
          <a:p>
            <a:pPr algn="ctr"/>
            <a:endParaRPr lang="pt-BR" dirty="0">
              <a:solidFill>
                <a:srgbClr val="C00000"/>
              </a:solidFill>
            </a:endParaRPr>
          </a:p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7" name="Picture 8" descr="Cifrão – Wikipédia, a enciclopédia livre">
            <a:extLst>
              <a:ext uri="{FF2B5EF4-FFF2-40B4-BE49-F238E27FC236}">
                <a16:creationId xmlns:a16="http://schemas.microsoft.com/office/drawing/2014/main" id="{C6949CA6-2116-4786-8E9C-B4F798091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15" y="3349005"/>
            <a:ext cx="595422" cy="5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Vulnerability - Free security icons">
            <a:extLst>
              <a:ext uri="{FF2B5EF4-FFF2-40B4-BE49-F238E27FC236}">
                <a16:creationId xmlns:a16="http://schemas.microsoft.com/office/drawing/2014/main" id="{5130B967-A9C8-4616-B2CC-D62216C1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12" y="3349005"/>
            <a:ext cx="595422" cy="5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en-US" dirty="0"/>
              <a:t>Solution: CACIC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70881" y="1090156"/>
            <a:ext cx="7796942" cy="2166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Protects data processing and storage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599794"/>
                </a:solidFill>
              </a:rPr>
              <a:t>Client customizes access policies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51395E"/>
                </a:solidFill>
              </a:rPr>
              <a:t>Imperceptible overhead to clients</a:t>
            </a:r>
          </a:p>
        </p:txBody>
      </p:sp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A76AFE32-A999-4D9D-BE3C-00499903CDD5}"/>
              </a:ext>
            </a:extLst>
          </p:cNvPr>
          <p:cNvSpPr/>
          <p:nvPr/>
        </p:nvSpPr>
        <p:spPr>
          <a:xfrm>
            <a:off x="4571999" y="1649763"/>
            <a:ext cx="1648047" cy="1047501"/>
          </a:xfrm>
          <a:prstGeom prst="wedgeRectCallout">
            <a:avLst>
              <a:gd name="adj1" fmla="val -87461"/>
              <a:gd name="adj2" fmla="val 4707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attacker can have privileged access to the cloud</a:t>
            </a:r>
          </a:p>
        </p:txBody>
      </p:sp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id="{97A0ED97-108F-4FCF-8D92-4506F88907C2}"/>
              </a:ext>
            </a:extLst>
          </p:cNvPr>
          <p:cNvSpPr/>
          <p:nvPr/>
        </p:nvSpPr>
        <p:spPr>
          <a:xfrm>
            <a:off x="4571999" y="2846726"/>
            <a:ext cx="1648046" cy="1047500"/>
          </a:xfrm>
          <a:prstGeom prst="wedgeRectCallout">
            <a:avLst>
              <a:gd name="adj1" fmla="val -88818"/>
              <a:gd name="adj2" fmla="val -4458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Attacker cannot access sensors and edge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Trusted</a:t>
            </a:r>
            <a:r>
              <a:rPr lang="pt-BR" dirty="0"/>
              <a:t> C</a:t>
            </a:r>
            <a:r>
              <a:rPr lang="pt-BR"/>
              <a:t>omputing</a:t>
            </a:r>
            <a:r>
              <a:rPr lang="pt-BR" dirty="0"/>
              <a:t> (</a:t>
            </a:r>
            <a:r>
              <a:rPr lang="pt-BR" dirty="0" err="1"/>
              <a:t>Secure</a:t>
            </a:r>
            <a:r>
              <a:rPr lang="pt-BR" dirty="0"/>
              <a:t> Hardware)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793209" y="2035915"/>
            <a:ext cx="3926691" cy="160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Guard Extensions provide special instructions to isolate data in memory enclaves.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Enclaves encrypt persistent data with CPU key and can attest to clients that it is secure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15757A-4A19-4C8F-9D23-A348A05F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258" y="1482019"/>
            <a:ext cx="2469241" cy="27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52EF6D-C531-4E70-A4ED-7FB62A65F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5171"/>
          <a:stretch/>
        </p:blipFill>
        <p:spPr>
          <a:xfrm>
            <a:off x="2478410" y="242370"/>
            <a:ext cx="4187179" cy="4658759"/>
          </a:xfrm>
          <a:prstGeom prst="rect">
            <a:avLst/>
          </a:prstGeom>
        </p:spPr>
      </p:pic>
      <p:sp>
        <p:nvSpPr>
          <p:cNvPr id="7" name="Balão de Fala: Retângulo 6">
            <a:extLst>
              <a:ext uri="{FF2B5EF4-FFF2-40B4-BE49-F238E27FC236}">
                <a16:creationId xmlns:a16="http://schemas.microsoft.com/office/drawing/2014/main" id="{2908E410-C5C8-4A3A-87E1-961C91D3F847}"/>
              </a:ext>
            </a:extLst>
          </p:cNvPr>
          <p:cNvSpPr/>
          <p:nvPr/>
        </p:nvSpPr>
        <p:spPr>
          <a:xfrm>
            <a:off x="435935" y="450373"/>
            <a:ext cx="1488558" cy="783003"/>
          </a:xfrm>
          <a:prstGeom prst="wedgeRectCallout">
            <a:avLst>
              <a:gd name="adj1" fmla="val 82409"/>
              <a:gd name="adj2" fmla="val -332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Attest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security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CK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enclave</a:t>
            </a:r>
          </a:p>
        </p:txBody>
      </p: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853994AC-13BF-4EA4-AB67-23EB2F94809C}"/>
              </a:ext>
            </a:extLst>
          </p:cNvPr>
          <p:cNvSpPr/>
          <p:nvPr/>
        </p:nvSpPr>
        <p:spPr>
          <a:xfrm>
            <a:off x="6840279" y="1788746"/>
            <a:ext cx="1835888" cy="986352"/>
          </a:xfrm>
          <a:prstGeom prst="wedgeRectCallout">
            <a:avLst>
              <a:gd name="adj1" fmla="val -98305"/>
              <a:gd name="adj2" fmla="val -169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Decrypted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inside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enclave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encrypted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before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leaving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enclave</a:t>
            </a:r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92CEEC70-027D-4250-9EC8-366B4F1B731B}"/>
              </a:ext>
            </a:extLst>
          </p:cNvPr>
          <p:cNvSpPr/>
          <p:nvPr/>
        </p:nvSpPr>
        <p:spPr>
          <a:xfrm>
            <a:off x="6840279" y="3291482"/>
            <a:ext cx="1835888" cy="986352"/>
          </a:xfrm>
          <a:prstGeom prst="wedgeRectCallout">
            <a:avLst>
              <a:gd name="adj1" fmla="val -82668"/>
              <a:gd name="adj2" fmla="val 229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permissions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stored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verified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inside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enclave</a:t>
            </a:r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842FC234-CBD9-45F4-A25F-0C41FED17010}"/>
              </a:ext>
            </a:extLst>
          </p:cNvPr>
          <p:cNvSpPr/>
          <p:nvPr/>
        </p:nvSpPr>
        <p:spPr>
          <a:xfrm>
            <a:off x="642522" y="1788746"/>
            <a:ext cx="1835888" cy="986352"/>
          </a:xfrm>
          <a:prstGeom prst="wedgeRectCallout">
            <a:avLst>
              <a:gd name="adj1" fmla="val 115402"/>
              <a:gd name="adj2" fmla="val -62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Contains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client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ID,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encrypted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permissions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4B31A282-69B0-41AA-AD63-C37A0B8A6F9F}"/>
              </a:ext>
            </a:extLst>
          </p:cNvPr>
          <p:cNvSpPr/>
          <p:nvPr/>
        </p:nvSpPr>
        <p:spPr>
          <a:xfrm>
            <a:off x="1446027" y="3291482"/>
            <a:ext cx="1269843" cy="783002"/>
          </a:xfrm>
          <a:prstGeom prst="wedgeRectCallout">
            <a:avLst>
              <a:gd name="adj1" fmla="val 122945"/>
              <a:gd name="adj2" fmla="val -778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Contains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DB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command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Scalability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8AAA62-4A85-40D1-97E7-15A63BF2F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68" y="1533747"/>
            <a:ext cx="3363432" cy="25225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24B8D31-7471-4A22-A005-5EBF105DA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900" y="1533747"/>
            <a:ext cx="3363431" cy="25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Latency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AC60BD-2071-452A-A4DB-F89E7ED70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54" y="1295530"/>
            <a:ext cx="3981892" cy="29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3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Microbenchmark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D01FD6-3242-48C8-9F93-734E5A5B5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04" y="1338060"/>
            <a:ext cx="3492591" cy="28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Use-case</a:t>
            </a:r>
            <a:r>
              <a:rPr lang="pt-BR" dirty="0"/>
              <a:t>: </a:t>
            </a:r>
            <a:r>
              <a:rPr lang="pt-BR" dirty="0" err="1"/>
              <a:t>Aggregation</a:t>
            </a: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65510F-BF1D-4F8D-AB26-FFDF59825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30" b="5890"/>
          <a:stretch/>
        </p:blipFill>
        <p:spPr>
          <a:xfrm>
            <a:off x="1284725" y="2073348"/>
            <a:ext cx="3460974" cy="17012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CD1F61-BC37-41BE-A450-31172A6F8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699" y="1531089"/>
            <a:ext cx="3457769" cy="25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4616"/>
      </p:ext>
    </p:extLst>
  </p:cSld>
  <p:clrMapOvr>
    <a:masterClrMapping/>
  </p:clrMapOvr>
</p:sld>
</file>

<file path=ppt/theme/theme1.xml><?xml version="1.0" encoding="utf-8"?>
<a:theme xmlns:a="http://schemas.openxmlformats.org/drawingml/2006/main" name="GT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5997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411</Words>
  <Application>Microsoft Office PowerPoint</Application>
  <PresentationFormat>Apresentação na tela (16:9)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Roboto Slab</vt:lpstr>
      <vt:lpstr>Tahoma</vt:lpstr>
      <vt:lpstr>Rockwell</vt:lpstr>
      <vt:lpstr>Roboto Condensed</vt:lpstr>
      <vt:lpstr>GTA</vt:lpstr>
      <vt:lpstr>Apresentação do PowerPoint</vt:lpstr>
      <vt:lpstr>Introduction and Scenario</vt:lpstr>
      <vt:lpstr>Solution: CACIC</vt:lpstr>
      <vt:lpstr>Trusted Computing (Secure Hardware)</vt:lpstr>
      <vt:lpstr>Apresentação do PowerPoint</vt:lpstr>
      <vt:lpstr>Scalability</vt:lpstr>
      <vt:lpstr>Latency</vt:lpstr>
      <vt:lpstr>Microbenchmark</vt:lpstr>
      <vt:lpstr>Use-case: Aggregation</vt:lpstr>
      <vt:lpstr>Conclusion and Next Steps</vt:lpstr>
      <vt:lpstr>Publications</vt:lpstr>
      <vt:lpstr>Acknowlogments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User</cp:lastModifiedBy>
  <cp:revision>135</cp:revision>
  <dcterms:modified xsi:type="dcterms:W3CDTF">2022-08-30T13:33:54Z</dcterms:modified>
</cp:coreProperties>
</file>