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1" r:id="rId2"/>
  </p:sldMasterIdLst>
  <p:notesMasterIdLst>
    <p:notesMasterId r:id="rId20"/>
  </p:notesMasterIdLst>
  <p:sldIdLst>
    <p:sldId id="256" r:id="rId3"/>
    <p:sldId id="384" r:id="rId4"/>
    <p:sldId id="361" r:id="rId5"/>
    <p:sldId id="385" r:id="rId6"/>
    <p:sldId id="341" r:id="rId7"/>
    <p:sldId id="358" r:id="rId8"/>
    <p:sldId id="379" r:id="rId9"/>
    <p:sldId id="365" r:id="rId10"/>
    <p:sldId id="366" r:id="rId11"/>
    <p:sldId id="367" r:id="rId12"/>
    <p:sldId id="328" r:id="rId13"/>
    <p:sldId id="388" r:id="rId14"/>
    <p:sldId id="387" r:id="rId15"/>
    <p:sldId id="386" r:id="rId16"/>
    <p:sldId id="377" r:id="rId17"/>
    <p:sldId id="380" r:id="rId18"/>
    <p:sldId id="267"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yDP7xrSJztfad6YKaRFKb9WJcS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8057BD-58BE-4B16-BA13-C1B129B5C4B6}">
  <a:tblStyle styleId="{C48057BD-58BE-4B16-BA13-C1B129B5C4B6}"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972"/>
  </p:normalViewPr>
  <p:slideViewPr>
    <p:cSldViewPr snapToGrid="0">
      <p:cViewPr varScale="1">
        <p:scale>
          <a:sx n="87" d="100"/>
          <a:sy n="87" d="100"/>
        </p:scale>
        <p:origin x="7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slide" Target="slides/slide17.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dirty="0"/>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de-CH" dirty="0"/>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1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de-CH" dirty="0"/>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de-CH" dirty="0"/>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lgn="r"/>
            <a:fld id="{00000000-1234-1234-1234-123412341234}" type="slidenum">
              <a:rPr lang="en-US" smtClean="0">
                <a:solidFill>
                  <a:schemeClr val="dk1"/>
                </a:solidFill>
                <a:sym typeface="Calibri"/>
              </a:rPr>
              <a:pPr algn="r"/>
              <a:t>‹#›</a:t>
            </a:fld>
            <a:endParaRPr lang="en-US" dirty="0">
              <a:solidFill>
                <a:schemeClr val="dk1"/>
              </a:solidFill>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Tahoma" panose="020B0604030504040204" pitchFamily="34" charset="0"/>
                <a:ea typeface="Tahoma" panose="020B0604030504040204" pitchFamily="34" charset="0"/>
                <a:cs typeface="Tahoma" panose="020B0604030504040204" pitchFamily="34" charset="0"/>
              </a:rPr>
              <a:t>Good morning, everyone.</a:t>
            </a:r>
          </a:p>
          <a:p>
            <a:pPr marL="0" lvl="0" indent="0" algn="l" rtl="0">
              <a:spcBef>
                <a:spcPts val="0"/>
              </a:spcBef>
              <a:spcAft>
                <a:spcPts val="0"/>
              </a:spcAft>
              <a:buNone/>
            </a:pPr>
            <a:r>
              <a:rPr lang="en-US" dirty="0">
                <a:latin typeface="Tahoma" panose="020B0604030504040204" pitchFamily="34" charset="0"/>
                <a:ea typeface="Tahoma" panose="020B0604030504040204" pitchFamily="34" charset="0"/>
                <a:cs typeface="Tahoma" panose="020B0604030504040204" pitchFamily="34" charset="0"/>
              </a:rPr>
              <a:t>My name is Eduardo Falbel, I’m a visiting bachelor student from the </a:t>
            </a:r>
            <a:r>
              <a:rPr lang="en-US" dirty="0" err="1">
                <a:latin typeface="Tahoma" panose="020B0604030504040204" pitchFamily="34" charset="0"/>
                <a:ea typeface="Tahoma" panose="020B0604030504040204" pitchFamily="34" charset="0"/>
                <a:cs typeface="Tahoma" panose="020B0604030504040204" pitchFamily="34" charset="0"/>
              </a:rPr>
              <a:t>InterScity</a:t>
            </a:r>
            <a:r>
              <a:rPr lang="en-US" dirty="0">
                <a:latin typeface="Tahoma" panose="020B0604030504040204" pitchFamily="34" charset="0"/>
                <a:ea typeface="Tahoma" panose="020B0604030504040204" pitchFamily="34" charset="0"/>
                <a:cs typeface="Tahoma" panose="020B0604030504040204" pitchFamily="34" charset="0"/>
              </a:rPr>
              <a:t> research group at the </a:t>
            </a:r>
            <a:r>
              <a:rPr lang="en-US" dirty="0" err="1">
                <a:latin typeface="Tahoma" panose="020B0604030504040204" pitchFamily="34" charset="0"/>
                <a:ea typeface="Tahoma" panose="020B0604030504040204" pitchFamily="34" charset="0"/>
                <a:cs typeface="Tahoma" panose="020B0604030504040204" pitchFamily="34" charset="0"/>
              </a:rPr>
              <a:t>Universidade</a:t>
            </a:r>
            <a:r>
              <a:rPr lang="en-US" dirty="0">
                <a:latin typeface="Tahoma" panose="020B0604030504040204" pitchFamily="34" charset="0"/>
                <a:ea typeface="Tahoma" panose="020B0604030504040204" pitchFamily="34" charset="0"/>
                <a:cs typeface="Tahoma" panose="020B0604030504040204" pitchFamily="34" charset="0"/>
              </a:rPr>
              <a:t> of Sao Paulo in Brazil.</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154" name="Google Shape;154;p1: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We’ll first talk about the in-sample results and then move on to the out-of-sample ones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sym typeface="Calibri"/>
              </a:rPr>
              <a:t>11</a:t>
            </a:fld>
            <a:endParaRPr lang="en-US" sz="1400" b="0" i="0" u="none" strike="noStrike" cap="none" dirty="0">
              <a:solidFill>
                <a:schemeClr val="dk1"/>
              </a:solidFill>
              <a:sym typeface="Calibri"/>
            </a:endParaRPr>
          </a:p>
        </p:txBody>
      </p:sp>
    </p:spTree>
    <p:extLst>
      <p:ext uri="{BB962C8B-B14F-4D97-AF65-F5344CB8AC3E}">
        <p14:creationId xmlns:p14="http://schemas.microsoft.com/office/powerpoint/2010/main" val="2514114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We’ll first talk about the in-sample results and then move on to the out-of-sample ones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sym typeface="Calibri"/>
              </a:rPr>
              <a:t>12</a:t>
            </a:fld>
            <a:endParaRPr lang="en-US" sz="1400" b="0" i="0" u="none" strike="noStrike" cap="none" dirty="0">
              <a:solidFill>
                <a:schemeClr val="dk1"/>
              </a:solidFill>
              <a:sym typeface="Calibri"/>
            </a:endParaRPr>
          </a:p>
        </p:txBody>
      </p:sp>
    </p:spTree>
    <p:extLst>
      <p:ext uri="{BB962C8B-B14F-4D97-AF65-F5344CB8AC3E}">
        <p14:creationId xmlns:p14="http://schemas.microsoft.com/office/powerpoint/2010/main" val="314974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We’ll first talk about the in-sample results and then move on to the out-of-sample ones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sym typeface="Calibri"/>
              </a:rPr>
              <a:t>13</a:t>
            </a:fld>
            <a:endParaRPr lang="en-US" sz="1400" b="0" i="0" u="none" strike="noStrike" cap="none" dirty="0">
              <a:solidFill>
                <a:schemeClr val="dk1"/>
              </a:solidFill>
              <a:sym typeface="Calibri"/>
            </a:endParaRPr>
          </a:p>
        </p:txBody>
      </p:sp>
    </p:spTree>
    <p:extLst>
      <p:ext uri="{BB962C8B-B14F-4D97-AF65-F5344CB8AC3E}">
        <p14:creationId xmlns:p14="http://schemas.microsoft.com/office/powerpoint/2010/main" val="4279650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We’ll first talk about the in-sample results and then move on to the out-of-sample ones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sym typeface="Calibri"/>
              </a:rPr>
              <a:t>14</a:t>
            </a:fld>
            <a:endParaRPr lang="en-US" sz="1400" b="0" i="0" u="none" strike="noStrike" cap="none" dirty="0">
              <a:solidFill>
                <a:schemeClr val="dk1"/>
              </a:solidFill>
              <a:sym typeface="Calibri"/>
            </a:endParaRPr>
          </a:p>
        </p:txBody>
      </p:sp>
    </p:spTree>
    <p:extLst>
      <p:ext uri="{BB962C8B-B14F-4D97-AF65-F5344CB8AC3E}">
        <p14:creationId xmlns:p14="http://schemas.microsoft.com/office/powerpoint/2010/main" val="892878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54" name="Google Shape;254;p19: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Tahoma" panose="020B0604030504040204" pitchFamily="34" charset="0"/>
                <a:ea typeface="Tahoma" panose="020B0604030504040204" pitchFamily="34" charset="0"/>
                <a:cs typeface="Tahoma" panose="020B0604030504040204" pitchFamily="34" charset="0"/>
              </a:rPr>
              <a:t>How can …, such as building </a:t>
            </a:r>
            <a:r>
              <a:rPr lang="en-US" dirty="0" err="1">
                <a:latin typeface="Tahoma" panose="020B0604030504040204" pitchFamily="34" charset="0"/>
                <a:ea typeface="Tahoma" panose="020B0604030504040204" pitchFamily="34" charset="0"/>
                <a:cs typeface="Tahoma" panose="020B0604030504040204" pitchFamily="34" charset="0"/>
              </a:rPr>
              <a:t>bss</a:t>
            </a:r>
            <a:r>
              <a:rPr lang="en-US" dirty="0">
                <a:latin typeface="Tahoma" panose="020B0604030504040204" pitchFamily="34" charset="0"/>
                <a:ea typeface="Tahoma" panose="020B0604030504040204" pitchFamily="34" charset="0"/>
                <a:cs typeface="Tahoma" panose="020B0604030504040204" pitchFamily="34" charset="0"/>
              </a:rPr>
              <a:t>, bike lanes, or any other associated infrastructure</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Stemming from that, we sought to predict …, briefly this translates to creating models which are trained on cities with available cycling trip data and applied in cities without such data</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170" name="Google Shape;170;p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53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And what data are we talking about? Well, for this project we used data from the …</a:t>
            </a:r>
          </a:p>
          <a:p>
            <a:r>
              <a:rPr lang="en-US" dirty="0">
                <a:latin typeface="Tahoma" panose="020B0604030504040204" pitchFamily="34" charset="0"/>
                <a:ea typeface="Tahoma" panose="020B0604030504040204" pitchFamily="34" charset="0"/>
                <a:cs typeface="Tahoma" panose="020B0604030504040204" pitchFamily="34" charset="0"/>
              </a:rPr>
              <a:t>This </a:t>
            </a:r>
            <a:r>
              <a:rPr lang="en-US" dirty="0" err="1">
                <a:latin typeface="Tahoma" panose="020B0604030504040204" pitchFamily="34" charset="0"/>
                <a:ea typeface="Tahoma" panose="020B0604030504040204" pitchFamily="34" charset="0"/>
                <a:cs typeface="Tahoma" panose="020B0604030504040204" pitchFamily="34" charset="0"/>
              </a:rPr>
              <a:t>bss</a:t>
            </a:r>
            <a:r>
              <a:rPr lang="en-US" dirty="0">
                <a:latin typeface="Tahoma" panose="020B0604030504040204" pitchFamily="34" charset="0"/>
                <a:ea typeface="Tahoma" panose="020B0604030504040204" pitchFamily="34" charset="0"/>
                <a:cs typeface="Tahoma" panose="020B0604030504040204" pitchFamily="34" charset="0"/>
              </a:rPr>
              <a:t> is station-based, but since we want to build generalizable models, we wanted to abstract this detail.</a:t>
            </a:r>
          </a:p>
          <a:p>
            <a:r>
              <a:rPr lang="en-US" dirty="0">
                <a:latin typeface="Tahoma" panose="020B0604030504040204" pitchFamily="34" charset="0"/>
                <a:ea typeface="Tahoma" panose="020B0604030504040204" pitchFamily="34" charset="0"/>
                <a:cs typeface="Tahoma" panose="020B0604030504040204" pitchFamily="34" charset="0"/>
              </a:rPr>
              <a:t>So we covered the city in a regular grid of cells and for each cell we aggregated the stations within as well as their corresponding trips.</a:t>
            </a:r>
          </a:p>
          <a:p>
            <a:r>
              <a:rPr lang="en-US" dirty="0">
                <a:latin typeface="Tahoma" panose="020B0604030504040204" pitchFamily="34" charset="0"/>
                <a:ea typeface="Tahoma" panose="020B0604030504040204" pitchFamily="34" charset="0"/>
                <a:cs typeface="Tahoma" panose="020B0604030504040204" pitchFamily="34" charset="0"/>
              </a:rPr>
              <a:t>So we abstracted trips between stations to flows between cells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sym typeface="Calibri"/>
              </a:rPr>
              <a:t>3</a:t>
            </a:fld>
            <a:endParaRPr lang="en-US" sz="1400" b="0" i="0" u="none" strike="noStrike" cap="none" dirty="0">
              <a:solidFill>
                <a:schemeClr val="dk1"/>
              </a:solidFill>
              <a:sym typeface="Calibri"/>
            </a:endParaRPr>
          </a:p>
        </p:txBody>
      </p:sp>
    </p:spTree>
    <p:extLst>
      <p:ext uri="{BB962C8B-B14F-4D97-AF65-F5344CB8AC3E}">
        <p14:creationId xmlns:p14="http://schemas.microsoft.com/office/powerpoint/2010/main" val="307030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The urban data I mentioned before is what we call the contextual data, meaning the explanatory variables we used for the models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sym typeface="Calibri"/>
              </a:rPr>
              <a:t>4</a:t>
            </a:fld>
            <a:endParaRPr lang="en-US" sz="1400" b="0" i="0" u="none" strike="noStrike" cap="none" dirty="0">
              <a:solidFill>
                <a:schemeClr val="dk1"/>
              </a:solidFill>
              <a:sym typeface="Calibri"/>
            </a:endParaRPr>
          </a:p>
        </p:txBody>
      </p:sp>
    </p:spTree>
    <p:extLst>
      <p:ext uri="{BB962C8B-B14F-4D97-AF65-F5344CB8AC3E}">
        <p14:creationId xmlns:p14="http://schemas.microsoft.com/office/powerpoint/2010/main" val="3836246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170" name="Google Shape;170;p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007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What are spatial e…? Essentially, they exist to fix a glaring issue with models like the gravity model, which is that they assume independence between observations.</a:t>
            </a:r>
          </a:p>
          <a:p>
            <a:r>
              <a:rPr lang="en-US" dirty="0">
                <a:latin typeface="Tahoma" panose="020B0604030504040204" pitchFamily="34" charset="0"/>
                <a:ea typeface="Tahoma" panose="020B0604030504040204" pitchFamily="34" charset="0"/>
                <a:cs typeface="Tahoma" panose="020B0604030504040204" pitchFamily="34" charset="0"/>
              </a:rPr>
              <a:t>As </a:t>
            </a:r>
            <a:r>
              <a:rPr lang="en-US" dirty="0" err="1">
                <a:latin typeface="Tahoma" panose="020B0604030504040204" pitchFamily="34" charset="0"/>
                <a:ea typeface="Tahoma" panose="020B0604030504040204" pitchFamily="34" charset="0"/>
                <a:cs typeface="Tahoma" panose="020B0604030504040204" pitchFamily="34" charset="0"/>
              </a:rPr>
              <a:t>LeSage</a:t>
            </a:r>
            <a:r>
              <a:rPr lang="en-US" dirty="0">
                <a:latin typeface="Tahoma" panose="020B0604030504040204" pitchFamily="34" charset="0"/>
                <a:ea typeface="Tahoma" panose="020B0604030504040204" pitchFamily="34" charset="0"/>
                <a:cs typeface="Tahoma" panose="020B0604030504040204" pitchFamily="34" charset="0"/>
              </a:rPr>
              <a:t> and Pace point, this seems heroic for spatial problems, which is why they proposed this new class of models</a:t>
            </a:r>
          </a:p>
          <a:p>
            <a:r>
              <a:rPr lang="en-US" dirty="0">
                <a:latin typeface="Tahoma" panose="020B0604030504040204" pitchFamily="34" charset="0"/>
                <a:ea typeface="Tahoma" panose="020B0604030504040204" pitchFamily="34" charset="0"/>
                <a:cs typeface="Tahoma" panose="020B0604030504040204" pitchFamily="34" charset="0"/>
              </a:rPr>
              <a:t>The specification of the model we used is given by the following equation.</a:t>
            </a:r>
          </a:p>
          <a:p>
            <a:r>
              <a:rPr lang="en-US" dirty="0">
                <a:latin typeface="Tahoma" panose="020B0604030504040204" pitchFamily="34" charset="0"/>
                <a:ea typeface="Tahoma" panose="020B0604030504040204" pitchFamily="34" charset="0"/>
                <a:cs typeface="Tahoma" panose="020B0604030504040204" pitchFamily="34" charset="0"/>
              </a:rPr>
              <a:t>It differs from the log-linear gravity model by these three terms in red, which are what we call spatial lags of the dependent variable.</a:t>
            </a:r>
          </a:p>
          <a:p>
            <a:r>
              <a:rPr lang="en-US" dirty="0">
                <a:latin typeface="Tahoma" panose="020B0604030504040204" pitchFamily="34" charset="0"/>
                <a:ea typeface="Tahoma" panose="020B0604030504040204" pitchFamily="34" charset="0"/>
                <a:cs typeface="Tahoma" panose="020B0604030504040204" pitchFamily="34" charset="0"/>
              </a:rPr>
              <a:t>So the Ys are the dependent variable, the </a:t>
            </a:r>
            <a:r>
              <a:rPr lang="en-US" dirty="0" err="1">
                <a:latin typeface="Tahoma" panose="020B0604030504040204" pitchFamily="34" charset="0"/>
                <a:ea typeface="Tahoma" panose="020B0604030504040204" pitchFamily="34" charset="0"/>
                <a:cs typeface="Tahoma" panose="020B0604030504040204" pitchFamily="34" charset="0"/>
              </a:rPr>
              <a:t>Ws</a:t>
            </a:r>
            <a:r>
              <a:rPr lang="en-US" dirty="0">
                <a:latin typeface="Tahoma" panose="020B0604030504040204" pitchFamily="34" charset="0"/>
                <a:ea typeface="Tahoma" panose="020B0604030504040204" pitchFamily="34" charset="0"/>
                <a:cs typeface="Tahoma" panose="020B0604030504040204" pitchFamily="34" charset="0"/>
              </a:rPr>
              <a:t> are spatial weights matrices and the </a:t>
            </a:r>
            <a:r>
              <a:rPr lang="en-US" dirty="0" err="1">
                <a:latin typeface="Tahoma" panose="020B0604030504040204" pitchFamily="34" charset="0"/>
                <a:ea typeface="Tahoma" panose="020B0604030504040204" pitchFamily="34" charset="0"/>
                <a:cs typeface="Tahoma" panose="020B0604030504040204" pitchFamily="34" charset="0"/>
              </a:rPr>
              <a:t>rhos</a:t>
            </a:r>
            <a:r>
              <a:rPr lang="en-US" dirty="0">
                <a:latin typeface="Tahoma" panose="020B0604030504040204" pitchFamily="34" charset="0"/>
                <a:ea typeface="Tahoma" panose="020B0604030504040204" pitchFamily="34" charset="0"/>
                <a:cs typeface="Tahoma" panose="020B0604030504040204" pitchFamily="34" charset="0"/>
              </a:rPr>
              <a:t> are the coefficients we want to estimate.</a:t>
            </a:r>
          </a:p>
          <a:p>
            <a:r>
              <a:rPr lang="en-US" dirty="0">
                <a:latin typeface="Tahoma" panose="020B0604030504040204" pitchFamily="34" charset="0"/>
                <a:ea typeface="Tahoma" panose="020B0604030504040204" pitchFamily="34" charset="0"/>
                <a:cs typeface="Tahoma" panose="020B0604030504040204" pitchFamily="34" charset="0"/>
              </a:rPr>
              <a:t>Spatial weights matrices are basically a way of describing which regions can influence another (the neighborhood) and how</a:t>
            </a:r>
          </a:p>
          <a:p>
            <a:r>
              <a:rPr lang="en-US" dirty="0">
                <a:latin typeface="Tahoma" panose="020B0604030504040204" pitchFamily="34" charset="0"/>
                <a:ea typeface="Tahoma" panose="020B0604030504040204" pitchFamily="34" charset="0"/>
                <a:cs typeface="Tahoma" panose="020B0604030504040204" pitchFamily="34" charset="0"/>
              </a:rPr>
              <a:t>Each of these terms attempts to capture a different kind of spatial dependence: destination-dependence, origin-dependence, and origin-to-destination-dependence.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sym typeface="Calibri"/>
              </a:rPr>
              <a:t>6</a:t>
            </a:fld>
            <a:endParaRPr lang="en-US" sz="1400" b="0" i="0" u="none" strike="noStrike" cap="none" dirty="0">
              <a:solidFill>
                <a:schemeClr val="dk1"/>
              </a:solidFill>
              <a:sym typeface="Calibri"/>
            </a:endParaRPr>
          </a:p>
        </p:txBody>
      </p:sp>
    </p:spTree>
    <p:extLst>
      <p:ext uri="{BB962C8B-B14F-4D97-AF65-F5344CB8AC3E}">
        <p14:creationId xmlns:p14="http://schemas.microsoft.com/office/powerpoint/2010/main" val="1010894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So as you can see from the model specification, we can’t directly use it for prediction, since we have the dependent variable on both sides of the equation.</a:t>
            </a:r>
          </a:p>
          <a:p>
            <a:r>
              <a:rPr lang="en-US" dirty="0">
                <a:latin typeface="Tahoma" panose="020B0604030504040204" pitchFamily="34" charset="0"/>
                <a:ea typeface="Tahoma" panose="020B0604030504040204" pitchFamily="34" charset="0"/>
                <a:cs typeface="Tahoma" panose="020B0604030504040204" pitchFamily="34" charset="0"/>
              </a:rPr>
              <a:t>What we want is to have it on only one side.</a:t>
            </a:r>
          </a:p>
          <a:p>
            <a:r>
              <a:rPr lang="en-US" dirty="0">
                <a:latin typeface="Tahoma" panose="020B0604030504040204" pitchFamily="34" charset="0"/>
                <a:ea typeface="Tahoma" panose="020B0604030504040204" pitchFamily="34" charset="0"/>
                <a:cs typeface="Tahoma" panose="020B0604030504040204" pitchFamily="34" charset="0"/>
              </a:rPr>
              <a:t>So, based on the existing literature, we came up with our own predictor, which we call the trend-corrected predictor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sym typeface="Calibri"/>
              </a:rPr>
              <a:t>7</a:t>
            </a:fld>
            <a:endParaRPr lang="en-US" sz="1400" b="0" i="0" u="none" strike="noStrike" cap="none" dirty="0">
              <a:solidFill>
                <a:schemeClr val="dk1"/>
              </a:solidFill>
              <a:sym typeface="Calibri"/>
            </a:endParaRPr>
          </a:p>
        </p:txBody>
      </p:sp>
    </p:spTree>
    <p:extLst>
      <p:ext uri="{BB962C8B-B14F-4D97-AF65-F5344CB8AC3E}">
        <p14:creationId xmlns:p14="http://schemas.microsoft.com/office/powerpoint/2010/main" val="127512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Unlike what is typically done with ML train-test splits, for example, which are done so by randomly selecting data points,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sym typeface="Calibri"/>
              </a:rPr>
              <a:t>9</a:t>
            </a:fld>
            <a:endParaRPr lang="en-US" sz="1400" b="0" i="0" u="none" strike="noStrike" cap="none" dirty="0">
              <a:solidFill>
                <a:schemeClr val="dk1"/>
              </a:solidFill>
              <a:sym typeface="Calibri"/>
            </a:endParaRPr>
          </a:p>
        </p:txBody>
      </p:sp>
    </p:spTree>
    <p:extLst>
      <p:ext uri="{BB962C8B-B14F-4D97-AF65-F5344CB8AC3E}">
        <p14:creationId xmlns:p14="http://schemas.microsoft.com/office/powerpoint/2010/main" val="3900176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We then finally build our weights matrix for use with the models.</a:t>
            </a:r>
          </a:p>
          <a:p>
            <a:r>
              <a:rPr lang="en-US" dirty="0">
                <a:latin typeface="Tahoma" panose="020B0604030504040204" pitchFamily="34" charset="0"/>
                <a:ea typeface="Tahoma" panose="020B0604030504040204" pitchFamily="34" charset="0"/>
                <a:cs typeface="Tahoma" panose="020B0604030504040204" pitchFamily="34" charset="0"/>
              </a:rPr>
              <a:t>We chose to base it on nearest </a:t>
            </a:r>
            <a:r>
              <a:rPr lang="en-US" dirty="0" err="1">
                <a:latin typeface="Tahoma" panose="020B0604030504040204" pitchFamily="34" charset="0"/>
                <a:ea typeface="Tahoma" panose="020B0604030504040204" pitchFamily="34" charset="0"/>
                <a:cs typeface="Tahoma" panose="020B0604030504040204" pitchFamily="34" charset="0"/>
              </a:rPr>
              <a:t>neighbours</a:t>
            </a:r>
            <a:r>
              <a:rPr lang="en-US" dirty="0">
                <a:latin typeface="Tahoma" panose="020B0604030504040204" pitchFamily="34" charset="0"/>
                <a:ea typeface="Tahoma" panose="020B0604030504040204" pitchFamily="34" charset="0"/>
                <a:cs typeface="Tahoma" panose="020B0604030504040204" pitchFamily="34" charset="0"/>
              </a:rPr>
              <a:t> instead of contiguity, since otherwise we’d be left with islands (These isolated regions)	</a:t>
            </a:r>
          </a:p>
          <a:p>
            <a:r>
              <a:rPr lang="en-US" dirty="0">
                <a:latin typeface="Tahoma" panose="020B0604030504040204" pitchFamily="34" charset="0"/>
                <a:ea typeface="Tahoma" panose="020B0604030504040204" pitchFamily="34" charset="0"/>
                <a:cs typeface="Tahoma" panose="020B0604030504040204" pitchFamily="34" charset="0"/>
              </a:rPr>
              <a:t>We also row-standardized it, as is the norm, so that the sum of the weights of a region’s neighbors would be 1</a:t>
            </a:r>
          </a:p>
          <a:p>
            <a:r>
              <a:rPr lang="en-US" dirty="0">
                <a:latin typeface="Tahoma" panose="020B0604030504040204" pitchFamily="34" charset="0"/>
                <a:ea typeface="Tahoma" panose="020B0604030504040204" pitchFamily="34" charset="0"/>
                <a:cs typeface="Tahoma" panose="020B0604030504040204" pitchFamily="34" charset="0"/>
              </a:rPr>
              <a:t>And finally we decided not to apply distance decay to the weights as to not mix with the effects of the distance as an explanatory variable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sym typeface="Calibri"/>
              </a:rPr>
              <a:t>10</a:t>
            </a:fld>
            <a:endParaRPr lang="en-US" sz="1400" b="0" i="0" u="none" strike="noStrike" cap="none" dirty="0">
              <a:solidFill>
                <a:schemeClr val="dk1"/>
              </a:solidFill>
              <a:sym typeface="Calibri"/>
            </a:endParaRPr>
          </a:p>
        </p:txBody>
      </p:sp>
    </p:spTree>
    <p:extLst>
      <p:ext uri="{BB962C8B-B14F-4D97-AF65-F5344CB8AC3E}">
        <p14:creationId xmlns:p14="http://schemas.microsoft.com/office/powerpoint/2010/main" val="2463863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3"/>
        <p:cNvGrpSpPr/>
        <p:nvPr/>
      </p:nvGrpSpPr>
      <p:grpSpPr>
        <a:xfrm>
          <a:off x="0" y="0"/>
          <a:ext cx="0" cy="0"/>
          <a:chOff x="0" y="0"/>
          <a:chExt cx="0" cy="0"/>
        </a:xfrm>
      </p:grpSpPr>
      <p:sp>
        <p:nvSpPr>
          <p:cNvPr id="44" name="Google Shape;44;p3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5" name="Google Shape;45;p32"/>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32"/>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7"/>
        <p:cNvGrpSpPr/>
        <p:nvPr/>
      </p:nvGrpSpPr>
      <p:grpSpPr>
        <a:xfrm>
          <a:off x="0" y="0"/>
          <a:ext cx="0" cy="0"/>
          <a:chOff x="0" y="0"/>
          <a:chExt cx="0" cy="0"/>
        </a:xfrm>
      </p:grpSpPr>
      <p:sp>
        <p:nvSpPr>
          <p:cNvPr id="48" name="Google Shape;48;p3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9" name="Google Shape;49;p33"/>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0" name="Google Shape;50;p33"/>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1" name="Google Shape;51;p33"/>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2" name="Google Shape;52;p33"/>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5" name="Google Shape;55;p34"/>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6" name="Google Shape;56;p34"/>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7" name="Google Shape;57;p34"/>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8" name="Google Shape;58;p34"/>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9" name="Google Shape;59;p34"/>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0" name="Google Shape;60;p34"/>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36"/>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 name="Date Placeholder 1">
            <a:extLst>
              <a:ext uri="{FF2B5EF4-FFF2-40B4-BE49-F238E27FC236}">
                <a16:creationId xmlns:a16="http://schemas.microsoft.com/office/drawing/2014/main" id="{DEDCE47C-3BDE-4BD8-A913-3A6D5893E838}"/>
              </a:ext>
            </a:extLst>
          </p:cNvPr>
          <p:cNvSpPr>
            <a:spLocks noGrp="1"/>
          </p:cNvSpPr>
          <p:nvPr>
            <p:ph type="dt" idx="10"/>
          </p:nvPr>
        </p:nvSpPr>
        <p:spPr/>
        <p:txBody>
          <a:bodyPr/>
          <a:lstStyle/>
          <a:p>
            <a:endParaRPr lang="de-CH" dirty="0"/>
          </a:p>
        </p:txBody>
      </p:sp>
      <p:sp>
        <p:nvSpPr>
          <p:cNvPr id="3" name="Footer Placeholder 2">
            <a:extLst>
              <a:ext uri="{FF2B5EF4-FFF2-40B4-BE49-F238E27FC236}">
                <a16:creationId xmlns:a16="http://schemas.microsoft.com/office/drawing/2014/main" id="{A54B119E-BCDD-4A68-8ADF-BFE1EC5663B7}"/>
              </a:ext>
            </a:extLst>
          </p:cNvPr>
          <p:cNvSpPr>
            <a:spLocks noGrp="1"/>
          </p:cNvSpPr>
          <p:nvPr>
            <p:ph type="ftr" idx="11"/>
          </p:nvPr>
        </p:nvSpPr>
        <p:spPr/>
        <p:txBody>
          <a:bodyPr/>
          <a:lstStyle/>
          <a:p>
            <a:r>
              <a:rPr lang="de-CH"/>
              <a:t>Eduardo B. Falbel</a:t>
            </a:r>
            <a:endParaRPr lang="de-CH" dirty="0"/>
          </a:p>
        </p:txBody>
      </p:sp>
      <p:sp>
        <p:nvSpPr>
          <p:cNvPr id="4" name="Slide Number Placeholder 3">
            <a:extLst>
              <a:ext uri="{FF2B5EF4-FFF2-40B4-BE49-F238E27FC236}">
                <a16:creationId xmlns:a16="http://schemas.microsoft.com/office/drawing/2014/main" id="{3B40ADE4-D16B-4E50-99C1-33087171792C}"/>
              </a:ext>
            </a:extLst>
          </p:cNvPr>
          <p:cNvSpPr>
            <a:spLocks noGrp="1"/>
          </p:cNvSpPr>
          <p:nvPr>
            <p:ph type="sldNum" idx="12"/>
          </p:nvPr>
        </p:nvSpPr>
        <p:spPr/>
        <p:txBody>
          <a:bodyPr/>
          <a:lstStyle/>
          <a:p>
            <a:fld id="{00000000-1234-1234-1234-123412341234}" type="slidenum">
              <a:rPr lang="en-US" smtClean="0"/>
              <a:pPr/>
              <a:t>‹#›</a:t>
            </a:fld>
            <a:endParaRPr lang="en-US" dirty="0">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84"/>
        <p:cNvGrpSpPr/>
        <p:nvPr/>
      </p:nvGrpSpPr>
      <p:grpSpPr>
        <a:xfrm>
          <a:off x="0" y="0"/>
          <a:ext cx="0" cy="0"/>
          <a:chOff x="0" y="0"/>
          <a:chExt cx="0" cy="0"/>
        </a:xfrm>
      </p:grpSpPr>
      <p:sp>
        <p:nvSpPr>
          <p:cNvPr id="85" name="Google Shape;85;p3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6" name="Google Shape;86;p37"/>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7" name="Google Shape;87;p37"/>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8" name="Google Shape;88;p37"/>
          <p:cNvSpPr txBox="1">
            <a:spLocks noGrp="1"/>
          </p:cNvSpPr>
          <p:nvPr>
            <p:ph type="ftr" idx="11"/>
          </p:nvPr>
        </p:nvSpPr>
        <p:spPr>
          <a:xfrm>
            <a:off x="2171880" y="6522480"/>
            <a:ext cx="5392440" cy="2084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CH"/>
              <a:t>Eduardo B. Falbel</a:t>
            </a:r>
            <a:endParaRPr/>
          </a:p>
        </p:txBody>
      </p:sp>
      <p:sp>
        <p:nvSpPr>
          <p:cNvPr id="89" name="Google Shape;89;p37"/>
          <p:cNvSpPr txBox="1">
            <a:spLocks noGrp="1"/>
          </p:cNvSpPr>
          <p:nvPr>
            <p:ph type="sldNum" idx="12"/>
          </p:nvPr>
        </p:nvSpPr>
        <p:spPr>
          <a:xfrm>
            <a:off x="11137680" y="6522480"/>
            <a:ext cx="315000" cy="208440"/>
          </a:xfrm>
          <a:prstGeom prst="rect">
            <a:avLst/>
          </a:prstGeom>
          <a:noFill/>
          <a:ln>
            <a:noFill/>
          </a:ln>
        </p:spPr>
        <p:txBody>
          <a:bodyPr spcFirstLastPara="1" wrap="square" lIns="0" tIns="0" rIns="0" bIns="0" anchor="ctr" anchorCtr="0">
            <a:noAutofit/>
          </a:bodyPr>
          <a:lstStyle>
            <a:lvl1pPr marL="0" lvl="0" indent="0" algn="r">
              <a:lnSpc>
                <a:spcPct val="100000"/>
              </a:lnSpc>
              <a:spcBef>
                <a:spcPts val="0"/>
              </a:spcBef>
              <a:buNone/>
              <a:defRPr sz="800" b="0" strike="noStrik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L="0" lvl="1" indent="0" algn="r">
              <a:lnSpc>
                <a:spcPct val="100000"/>
              </a:lnSpc>
              <a:spcBef>
                <a:spcPts val="0"/>
              </a:spcBef>
              <a:buNone/>
              <a:defRPr sz="800" b="0" strike="noStrike">
                <a:solidFill>
                  <a:srgbClr val="000000"/>
                </a:solidFill>
                <a:latin typeface="Arial"/>
                <a:ea typeface="Arial"/>
                <a:cs typeface="Arial"/>
                <a:sym typeface="Arial"/>
              </a:defRPr>
            </a:lvl2pPr>
            <a:lvl3pPr marL="0" lvl="2" indent="0" algn="r">
              <a:lnSpc>
                <a:spcPct val="100000"/>
              </a:lnSpc>
              <a:spcBef>
                <a:spcPts val="0"/>
              </a:spcBef>
              <a:buNone/>
              <a:defRPr sz="800" b="0" strike="noStrike">
                <a:solidFill>
                  <a:srgbClr val="000000"/>
                </a:solidFill>
                <a:latin typeface="Arial"/>
                <a:ea typeface="Arial"/>
                <a:cs typeface="Arial"/>
                <a:sym typeface="Arial"/>
              </a:defRPr>
            </a:lvl3pPr>
            <a:lvl4pPr marL="0" lvl="3" indent="0" algn="r">
              <a:lnSpc>
                <a:spcPct val="100000"/>
              </a:lnSpc>
              <a:spcBef>
                <a:spcPts val="0"/>
              </a:spcBef>
              <a:buNone/>
              <a:defRPr sz="800" b="0" strike="noStrike">
                <a:solidFill>
                  <a:srgbClr val="000000"/>
                </a:solidFill>
                <a:latin typeface="Arial"/>
                <a:ea typeface="Arial"/>
                <a:cs typeface="Arial"/>
                <a:sym typeface="Arial"/>
              </a:defRPr>
            </a:lvl4pPr>
            <a:lvl5pPr marL="0" lvl="4" indent="0" algn="r">
              <a:lnSpc>
                <a:spcPct val="100000"/>
              </a:lnSpc>
              <a:spcBef>
                <a:spcPts val="0"/>
              </a:spcBef>
              <a:buNone/>
              <a:defRPr sz="800" b="0" strike="noStrike">
                <a:solidFill>
                  <a:srgbClr val="000000"/>
                </a:solidFill>
                <a:latin typeface="Arial"/>
                <a:ea typeface="Arial"/>
                <a:cs typeface="Arial"/>
                <a:sym typeface="Arial"/>
              </a:defRPr>
            </a:lvl5pPr>
            <a:lvl6pPr marL="0" lvl="5" indent="0" algn="r">
              <a:lnSpc>
                <a:spcPct val="100000"/>
              </a:lnSpc>
              <a:spcBef>
                <a:spcPts val="0"/>
              </a:spcBef>
              <a:buNone/>
              <a:defRPr sz="800" b="0" strike="noStrike">
                <a:solidFill>
                  <a:srgbClr val="000000"/>
                </a:solidFill>
                <a:latin typeface="Arial"/>
                <a:ea typeface="Arial"/>
                <a:cs typeface="Arial"/>
                <a:sym typeface="Arial"/>
              </a:defRPr>
            </a:lvl6pPr>
            <a:lvl7pPr marL="0" lvl="6" indent="0" algn="r">
              <a:lnSpc>
                <a:spcPct val="100000"/>
              </a:lnSpc>
              <a:spcBef>
                <a:spcPts val="0"/>
              </a:spcBef>
              <a:buNone/>
              <a:defRPr sz="800" b="0" strike="noStrike">
                <a:solidFill>
                  <a:srgbClr val="000000"/>
                </a:solidFill>
                <a:latin typeface="Arial"/>
                <a:ea typeface="Arial"/>
                <a:cs typeface="Arial"/>
                <a:sym typeface="Arial"/>
              </a:defRPr>
            </a:lvl7pPr>
            <a:lvl8pPr marL="0" lvl="7" indent="0" algn="r">
              <a:lnSpc>
                <a:spcPct val="100000"/>
              </a:lnSpc>
              <a:spcBef>
                <a:spcPts val="0"/>
              </a:spcBef>
              <a:buNone/>
              <a:defRPr sz="800" b="0" strike="noStrike">
                <a:solidFill>
                  <a:srgbClr val="000000"/>
                </a:solidFill>
                <a:latin typeface="Arial"/>
                <a:ea typeface="Arial"/>
                <a:cs typeface="Arial"/>
                <a:sym typeface="Arial"/>
              </a:defRPr>
            </a:lvl8pPr>
            <a:lvl9pPr marL="0" lvl="8" indent="0" algn="r">
              <a:lnSpc>
                <a:spcPct val="100000"/>
              </a:lnSpc>
              <a:spcBef>
                <a:spcPts val="0"/>
              </a:spcBef>
              <a:buNone/>
              <a:defRPr sz="800" b="0" strike="noStrik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90" name="Google Shape;90;p37"/>
          <p:cNvSpPr txBox="1">
            <a:spLocks noGrp="1"/>
          </p:cNvSpPr>
          <p:nvPr>
            <p:ph type="dt" idx="10"/>
          </p:nvPr>
        </p:nvSpPr>
        <p:spPr>
          <a:xfrm>
            <a:off x="10473840" y="6522480"/>
            <a:ext cx="604440" cy="208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3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3" name="Google Shape;93;p38"/>
          <p:cNvSpPr txBox="1">
            <a:spLocks noGrp="1"/>
          </p:cNvSpPr>
          <p:nvPr>
            <p:ph type="ftr" idx="11"/>
          </p:nvPr>
        </p:nvSpPr>
        <p:spPr>
          <a:xfrm>
            <a:off x="2171880" y="6522480"/>
            <a:ext cx="5392440" cy="2084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CH"/>
              <a:t>Eduardo B. Falbel</a:t>
            </a:r>
            <a:endParaRPr/>
          </a:p>
        </p:txBody>
      </p:sp>
      <p:sp>
        <p:nvSpPr>
          <p:cNvPr id="94" name="Google Shape;94;p38"/>
          <p:cNvSpPr txBox="1">
            <a:spLocks noGrp="1"/>
          </p:cNvSpPr>
          <p:nvPr>
            <p:ph type="sldNum" idx="12"/>
          </p:nvPr>
        </p:nvSpPr>
        <p:spPr>
          <a:xfrm>
            <a:off x="11137680" y="6522480"/>
            <a:ext cx="315000" cy="208440"/>
          </a:xfrm>
          <a:prstGeom prst="rect">
            <a:avLst/>
          </a:prstGeom>
          <a:noFill/>
          <a:ln>
            <a:noFill/>
          </a:ln>
        </p:spPr>
        <p:txBody>
          <a:bodyPr spcFirstLastPara="1" wrap="square" lIns="0" tIns="0" rIns="0" bIns="0" anchor="ctr" anchorCtr="0">
            <a:noAutofit/>
          </a:bodyPr>
          <a:lstStyle>
            <a:lvl1pPr marL="0" lvl="0" indent="0" algn="r">
              <a:lnSpc>
                <a:spcPct val="100000"/>
              </a:lnSpc>
              <a:spcBef>
                <a:spcPts val="0"/>
              </a:spcBef>
              <a:buNone/>
              <a:defRPr sz="800" b="0" strike="noStrik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L="0" lvl="1" indent="0" algn="r">
              <a:lnSpc>
                <a:spcPct val="100000"/>
              </a:lnSpc>
              <a:spcBef>
                <a:spcPts val="0"/>
              </a:spcBef>
              <a:buNone/>
              <a:defRPr sz="800" b="0" strike="noStrike">
                <a:solidFill>
                  <a:srgbClr val="000000"/>
                </a:solidFill>
                <a:latin typeface="Arial"/>
                <a:ea typeface="Arial"/>
                <a:cs typeface="Arial"/>
                <a:sym typeface="Arial"/>
              </a:defRPr>
            </a:lvl2pPr>
            <a:lvl3pPr marL="0" lvl="2" indent="0" algn="r">
              <a:lnSpc>
                <a:spcPct val="100000"/>
              </a:lnSpc>
              <a:spcBef>
                <a:spcPts val="0"/>
              </a:spcBef>
              <a:buNone/>
              <a:defRPr sz="800" b="0" strike="noStrike">
                <a:solidFill>
                  <a:srgbClr val="000000"/>
                </a:solidFill>
                <a:latin typeface="Arial"/>
                <a:ea typeface="Arial"/>
                <a:cs typeface="Arial"/>
                <a:sym typeface="Arial"/>
              </a:defRPr>
            </a:lvl3pPr>
            <a:lvl4pPr marL="0" lvl="3" indent="0" algn="r">
              <a:lnSpc>
                <a:spcPct val="100000"/>
              </a:lnSpc>
              <a:spcBef>
                <a:spcPts val="0"/>
              </a:spcBef>
              <a:buNone/>
              <a:defRPr sz="800" b="0" strike="noStrike">
                <a:solidFill>
                  <a:srgbClr val="000000"/>
                </a:solidFill>
                <a:latin typeface="Arial"/>
                <a:ea typeface="Arial"/>
                <a:cs typeface="Arial"/>
                <a:sym typeface="Arial"/>
              </a:defRPr>
            </a:lvl4pPr>
            <a:lvl5pPr marL="0" lvl="4" indent="0" algn="r">
              <a:lnSpc>
                <a:spcPct val="100000"/>
              </a:lnSpc>
              <a:spcBef>
                <a:spcPts val="0"/>
              </a:spcBef>
              <a:buNone/>
              <a:defRPr sz="800" b="0" strike="noStrike">
                <a:solidFill>
                  <a:srgbClr val="000000"/>
                </a:solidFill>
                <a:latin typeface="Arial"/>
                <a:ea typeface="Arial"/>
                <a:cs typeface="Arial"/>
                <a:sym typeface="Arial"/>
              </a:defRPr>
            </a:lvl5pPr>
            <a:lvl6pPr marL="0" lvl="5" indent="0" algn="r">
              <a:lnSpc>
                <a:spcPct val="100000"/>
              </a:lnSpc>
              <a:spcBef>
                <a:spcPts val="0"/>
              </a:spcBef>
              <a:buNone/>
              <a:defRPr sz="800" b="0" strike="noStrike">
                <a:solidFill>
                  <a:srgbClr val="000000"/>
                </a:solidFill>
                <a:latin typeface="Arial"/>
                <a:ea typeface="Arial"/>
                <a:cs typeface="Arial"/>
                <a:sym typeface="Arial"/>
              </a:defRPr>
            </a:lvl6pPr>
            <a:lvl7pPr marL="0" lvl="6" indent="0" algn="r">
              <a:lnSpc>
                <a:spcPct val="100000"/>
              </a:lnSpc>
              <a:spcBef>
                <a:spcPts val="0"/>
              </a:spcBef>
              <a:buNone/>
              <a:defRPr sz="800" b="0" strike="noStrike">
                <a:solidFill>
                  <a:srgbClr val="000000"/>
                </a:solidFill>
                <a:latin typeface="Arial"/>
                <a:ea typeface="Arial"/>
                <a:cs typeface="Arial"/>
                <a:sym typeface="Arial"/>
              </a:defRPr>
            </a:lvl7pPr>
            <a:lvl8pPr marL="0" lvl="7" indent="0" algn="r">
              <a:lnSpc>
                <a:spcPct val="100000"/>
              </a:lnSpc>
              <a:spcBef>
                <a:spcPts val="0"/>
              </a:spcBef>
              <a:buNone/>
              <a:defRPr sz="800" b="0" strike="noStrike">
                <a:solidFill>
                  <a:srgbClr val="000000"/>
                </a:solidFill>
                <a:latin typeface="Arial"/>
                <a:ea typeface="Arial"/>
                <a:cs typeface="Arial"/>
                <a:sym typeface="Arial"/>
              </a:defRPr>
            </a:lvl8pPr>
            <a:lvl9pPr marL="0" lvl="8" indent="0" algn="r">
              <a:lnSpc>
                <a:spcPct val="100000"/>
              </a:lnSpc>
              <a:spcBef>
                <a:spcPts val="0"/>
              </a:spcBef>
              <a:buNone/>
              <a:defRPr sz="800" b="0" strike="noStrik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95" name="Google Shape;95;p38"/>
          <p:cNvSpPr txBox="1">
            <a:spLocks noGrp="1"/>
          </p:cNvSpPr>
          <p:nvPr>
            <p:ph type="dt" idx="10"/>
          </p:nvPr>
        </p:nvSpPr>
        <p:spPr>
          <a:xfrm>
            <a:off x="10473840" y="6522480"/>
            <a:ext cx="604440" cy="208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96"/>
        <p:cNvGrpSpPr/>
        <p:nvPr/>
      </p:nvGrpSpPr>
      <p:grpSpPr>
        <a:xfrm>
          <a:off x="0" y="0"/>
          <a:ext cx="0" cy="0"/>
          <a:chOff x="0" y="0"/>
          <a:chExt cx="0" cy="0"/>
        </a:xfrm>
      </p:grpSpPr>
      <p:sp>
        <p:nvSpPr>
          <p:cNvPr id="97" name="Google Shape;97;p39"/>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dirty="0"/>
          </a:p>
        </p:txBody>
      </p:sp>
      <p:sp>
        <p:nvSpPr>
          <p:cNvPr id="98" name="Google Shape;98;p39"/>
          <p:cNvSpPr txBox="1">
            <a:spLocks noGrp="1"/>
          </p:cNvSpPr>
          <p:nvPr>
            <p:ph type="ftr" idx="11"/>
          </p:nvPr>
        </p:nvSpPr>
        <p:spPr>
          <a:xfrm>
            <a:off x="2171880" y="6522480"/>
            <a:ext cx="5392440" cy="2084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CH"/>
              <a:t>Eduardo B. Falbel</a:t>
            </a:r>
            <a:endParaRPr/>
          </a:p>
        </p:txBody>
      </p:sp>
      <p:sp>
        <p:nvSpPr>
          <p:cNvPr id="99" name="Google Shape;99;p39"/>
          <p:cNvSpPr txBox="1">
            <a:spLocks noGrp="1"/>
          </p:cNvSpPr>
          <p:nvPr>
            <p:ph type="sldNum" idx="12"/>
          </p:nvPr>
        </p:nvSpPr>
        <p:spPr>
          <a:xfrm>
            <a:off x="11137680" y="6522480"/>
            <a:ext cx="315000" cy="208440"/>
          </a:xfrm>
          <a:prstGeom prst="rect">
            <a:avLst/>
          </a:prstGeom>
          <a:noFill/>
          <a:ln>
            <a:noFill/>
          </a:ln>
        </p:spPr>
        <p:txBody>
          <a:bodyPr spcFirstLastPara="1" wrap="square" lIns="0" tIns="0" rIns="0" bIns="0" anchor="ctr" anchorCtr="0">
            <a:noAutofit/>
          </a:bodyPr>
          <a:lstStyle>
            <a:lvl1pPr marL="0" lvl="0" indent="0" algn="r">
              <a:lnSpc>
                <a:spcPct val="100000"/>
              </a:lnSpc>
              <a:spcBef>
                <a:spcPts val="0"/>
              </a:spcBef>
              <a:buNone/>
              <a:defRPr sz="800" b="0" strike="noStrik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L="0" lvl="1" indent="0" algn="r">
              <a:lnSpc>
                <a:spcPct val="100000"/>
              </a:lnSpc>
              <a:spcBef>
                <a:spcPts val="0"/>
              </a:spcBef>
              <a:buNone/>
              <a:defRPr sz="800" b="0" strike="noStrike">
                <a:solidFill>
                  <a:srgbClr val="000000"/>
                </a:solidFill>
                <a:latin typeface="Arial"/>
                <a:ea typeface="Arial"/>
                <a:cs typeface="Arial"/>
                <a:sym typeface="Arial"/>
              </a:defRPr>
            </a:lvl2pPr>
            <a:lvl3pPr marL="0" lvl="2" indent="0" algn="r">
              <a:lnSpc>
                <a:spcPct val="100000"/>
              </a:lnSpc>
              <a:spcBef>
                <a:spcPts val="0"/>
              </a:spcBef>
              <a:buNone/>
              <a:defRPr sz="800" b="0" strike="noStrike">
                <a:solidFill>
                  <a:srgbClr val="000000"/>
                </a:solidFill>
                <a:latin typeface="Arial"/>
                <a:ea typeface="Arial"/>
                <a:cs typeface="Arial"/>
                <a:sym typeface="Arial"/>
              </a:defRPr>
            </a:lvl3pPr>
            <a:lvl4pPr marL="0" lvl="3" indent="0" algn="r">
              <a:lnSpc>
                <a:spcPct val="100000"/>
              </a:lnSpc>
              <a:spcBef>
                <a:spcPts val="0"/>
              </a:spcBef>
              <a:buNone/>
              <a:defRPr sz="800" b="0" strike="noStrike">
                <a:solidFill>
                  <a:srgbClr val="000000"/>
                </a:solidFill>
                <a:latin typeface="Arial"/>
                <a:ea typeface="Arial"/>
                <a:cs typeface="Arial"/>
                <a:sym typeface="Arial"/>
              </a:defRPr>
            </a:lvl4pPr>
            <a:lvl5pPr marL="0" lvl="4" indent="0" algn="r">
              <a:lnSpc>
                <a:spcPct val="100000"/>
              </a:lnSpc>
              <a:spcBef>
                <a:spcPts val="0"/>
              </a:spcBef>
              <a:buNone/>
              <a:defRPr sz="800" b="0" strike="noStrike">
                <a:solidFill>
                  <a:srgbClr val="000000"/>
                </a:solidFill>
                <a:latin typeface="Arial"/>
                <a:ea typeface="Arial"/>
                <a:cs typeface="Arial"/>
                <a:sym typeface="Arial"/>
              </a:defRPr>
            </a:lvl5pPr>
            <a:lvl6pPr marL="0" lvl="5" indent="0" algn="r">
              <a:lnSpc>
                <a:spcPct val="100000"/>
              </a:lnSpc>
              <a:spcBef>
                <a:spcPts val="0"/>
              </a:spcBef>
              <a:buNone/>
              <a:defRPr sz="800" b="0" strike="noStrike">
                <a:solidFill>
                  <a:srgbClr val="000000"/>
                </a:solidFill>
                <a:latin typeface="Arial"/>
                <a:ea typeface="Arial"/>
                <a:cs typeface="Arial"/>
                <a:sym typeface="Arial"/>
              </a:defRPr>
            </a:lvl6pPr>
            <a:lvl7pPr marL="0" lvl="6" indent="0" algn="r">
              <a:lnSpc>
                <a:spcPct val="100000"/>
              </a:lnSpc>
              <a:spcBef>
                <a:spcPts val="0"/>
              </a:spcBef>
              <a:buNone/>
              <a:defRPr sz="800" b="0" strike="noStrike">
                <a:solidFill>
                  <a:srgbClr val="000000"/>
                </a:solidFill>
                <a:latin typeface="Arial"/>
                <a:ea typeface="Arial"/>
                <a:cs typeface="Arial"/>
                <a:sym typeface="Arial"/>
              </a:defRPr>
            </a:lvl7pPr>
            <a:lvl8pPr marL="0" lvl="7" indent="0" algn="r">
              <a:lnSpc>
                <a:spcPct val="100000"/>
              </a:lnSpc>
              <a:spcBef>
                <a:spcPts val="0"/>
              </a:spcBef>
              <a:buNone/>
              <a:defRPr sz="800" b="0" strike="noStrike">
                <a:solidFill>
                  <a:srgbClr val="000000"/>
                </a:solidFill>
                <a:latin typeface="Arial"/>
                <a:ea typeface="Arial"/>
                <a:cs typeface="Arial"/>
                <a:sym typeface="Arial"/>
              </a:defRPr>
            </a:lvl8pPr>
            <a:lvl9pPr marL="0" lvl="8" indent="0" algn="r">
              <a:lnSpc>
                <a:spcPct val="100000"/>
              </a:lnSpc>
              <a:spcBef>
                <a:spcPts val="0"/>
              </a:spcBef>
              <a:buNone/>
              <a:defRPr sz="800" b="0" strike="noStrik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100" name="Google Shape;100;p39"/>
          <p:cNvSpPr txBox="1">
            <a:spLocks noGrp="1"/>
          </p:cNvSpPr>
          <p:nvPr>
            <p:ph type="dt" idx="10"/>
          </p:nvPr>
        </p:nvSpPr>
        <p:spPr>
          <a:xfrm>
            <a:off x="10473840" y="6522480"/>
            <a:ext cx="604440" cy="208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01"/>
        <p:cNvGrpSpPr/>
        <p:nvPr/>
      </p:nvGrpSpPr>
      <p:grpSpPr>
        <a:xfrm>
          <a:off x="0" y="0"/>
          <a:ext cx="0" cy="0"/>
          <a:chOff x="0" y="0"/>
          <a:chExt cx="0" cy="0"/>
        </a:xfrm>
      </p:grpSpPr>
      <p:sp>
        <p:nvSpPr>
          <p:cNvPr id="102" name="Google Shape;102;p4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3" name="Google Shape;103;p40"/>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4" name="Google Shape;104;p40"/>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5" name="Google Shape;105;p40"/>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6" name="Google Shape;106;p40"/>
          <p:cNvSpPr txBox="1">
            <a:spLocks noGrp="1"/>
          </p:cNvSpPr>
          <p:nvPr>
            <p:ph type="ftr" idx="11"/>
          </p:nvPr>
        </p:nvSpPr>
        <p:spPr>
          <a:xfrm>
            <a:off x="2171880" y="6522480"/>
            <a:ext cx="5392440" cy="2084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CH"/>
              <a:t>Eduardo B. Falbel</a:t>
            </a:r>
            <a:endParaRPr/>
          </a:p>
        </p:txBody>
      </p:sp>
      <p:sp>
        <p:nvSpPr>
          <p:cNvPr id="107" name="Google Shape;107;p40"/>
          <p:cNvSpPr txBox="1">
            <a:spLocks noGrp="1"/>
          </p:cNvSpPr>
          <p:nvPr>
            <p:ph type="sldNum" idx="12"/>
          </p:nvPr>
        </p:nvSpPr>
        <p:spPr>
          <a:xfrm>
            <a:off x="11137680" y="6522480"/>
            <a:ext cx="315000" cy="208440"/>
          </a:xfrm>
          <a:prstGeom prst="rect">
            <a:avLst/>
          </a:prstGeom>
          <a:noFill/>
          <a:ln>
            <a:noFill/>
          </a:ln>
        </p:spPr>
        <p:txBody>
          <a:bodyPr spcFirstLastPara="1" wrap="square" lIns="0" tIns="0" rIns="0" bIns="0" anchor="ctr" anchorCtr="0">
            <a:noAutofit/>
          </a:bodyPr>
          <a:lstStyle>
            <a:lvl1pPr marL="0" lvl="0" indent="0" algn="r">
              <a:lnSpc>
                <a:spcPct val="100000"/>
              </a:lnSpc>
              <a:spcBef>
                <a:spcPts val="0"/>
              </a:spcBef>
              <a:buNone/>
              <a:defRPr sz="800" b="0" strike="noStrik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L="0" lvl="1" indent="0" algn="r">
              <a:lnSpc>
                <a:spcPct val="100000"/>
              </a:lnSpc>
              <a:spcBef>
                <a:spcPts val="0"/>
              </a:spcBef>
              <a:buNone/>
              <a:defRPr sz="800" b="0" strike="noStrike">
                <a:solidFill>
                  <a:srgbClr val="000000"/>
                </a:solidFill>
                <a:latin typeface="Arial"/>
                <a:ea typeface="Arial"/>
                <a:cs typeface="Arial"/>
                <a:sym typeface="Arial"/>
              </a:defRPr>
            </a:lvl2pPr>
            <a:lvl3pPr marL="0" lvl="2" indent="0" algn="r">
              <a:lnSpc>
                <a:spcPct val="100000"/>
              </a:lnSpc>
              <a:spcBef>
                <a:spcPts val="0"/>
              </a:spcBef>
              <a:buNone/>
              <a:defRPr sz="800" b="0" strike="noStrike">
                <a:solidFill>
                  <a:srgbClr val="000000"/>
                </a:solidFill>
                <a:latin typeface="Arial"/>
                <a:ea typeface="Arial"/>
                <a:cs typeface="Arial"/>
                <a:sym typeface="Arial"/>
              </a:defRPr>
            </a:lvl3pPr>
            <a:lvl4pPr marL="0" lvl="3" indent="0" algn="r">
              <a:lnSpc>
                <a:spcPct val="100000"/>
              </a:lnSpc>
              <a:spcBef>
                <a:spcPts val="0"/>
              </a:spcBef>
              <a:buNone/>
              <a:defRPr sz="800" b="0" strike="noStrike">
                <a:solidFill>
                  <a:srgbClr val="000000"/>
                </a:solidFill>
                <a:latin typeface="Arial"/>
                <a:ea typeface="Arial"/>
                <a:cs typeface="Arial"/>
                <a:sym typeface="Arial"/>
              </a:defRPr>
            </a:lvl4pPr>
            <a:lvl5pPr marL="0" lvl="4" indent="0" algn="r">
              <a:lnSpc>
                <a:spcPct val="100000"/>
              </a:lnSpc>
              <a:spcBef>
                <a:spcPts val="0"/>
              </a:spcBef>
              <a:buNone/>
              <a:defRPr sz="800" b="0" strike="noStrike">
                <a:solidFill>
                  <a:srgbClr val="000000"/>
                </a:solidFill>
                <a:latin typeface="Arial"/>
                <a:ea typeface="Arial"/>
                <a:cs typeface="Arial"/>
                <a:sym typeface="Arial"/>
              </a:defRPr>
            </a:lvl5pPr>
            <a:lvl6pPr marL="0" lvl="5" indent="0" algn="r">
              <a:lnSpc>
                <a:spcPct val="100000"/>
              </a:lnSpc>
              <a:spcBef>
                <a:spcPts val="0"/>
              </a:spcBef>
              <a:buNone/>
              <a:defRPr sz="800" b="0" strike="noStrike">
                <a:solidFill>
                  <a:srgbClr val="000000"/>
                </a:solidFill>
                <a:latin typeface="Arial"/>
                <a:ea typeface="Arial"/>
                <a:cs typeface="Arial"/>
                <a:sym typeface="Arial"/>
              </a:defRPr>
            </a:lvl6pPr>
            <a:lvl7pPr marL="0" lvl="6" indent="0" algn="r">
              <a:lnSpc>
                <a:spcPct val="100000"/>
              </a:lnSpc>
              <a:spcBef>
                <a:spcPts val="0"/>
              </a:spcBef>
              <a:buNone/>
              <a:defRPr sz="800" b="0" strike="noStrike">
                <a:solidFill>
                  <a:srgbClr val="000000"/>
                </a:solidFill>
                <a:latin typeface="Arial"/>
                <a:ea typeface="Arial"/>
                <a:cs typeface="Arial"/>
                <a:sym typeface="Arial"/>
              </a:defRPr>
            </a:lvl7pPr>
            <a:lvl8pPr marL="0" lvl="7" indent="0" algn="r">
              <a:lnSpc>
                <a:spcPct val="100000"/>
              </a:lnSpc>
              <a:spcBef>
                <a:spcPts val="0"/>
              </a:spcBef>
              <a:buNone/>
              <a:defRPr sz="800" b="0" strike="noStrike">
                <a:solidFill>
                  <a:srgbClr val="000000"/>
                </a:solidFill>
                <a:latin typeface="Arial"/>
                <a:ea typeface="Arial"/>
                <a:cs typeface="Arial"/>
                <a:sym typeface="Arial"/>
              </a:defRPr>
            </a:lvl8pPr>
            <a:lvl9pPr marL="0" lvl="8" indent="0" algn="r">
              <a:lnSpc>
                <a:spcPct val="100000"/>
              </a:lnSpc>
              <a:spcBef>
                <a:spcPts val="0"/>
              </a:spcBef>
              <a:buNone/>
              <a:defRPr sz="800" b="0" strike="noStrik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108" name="Google Shape;108;p40"/>
          <p:cNvSpPr txBox="1">
            <a:spLocks noGrp="1"/>
          </p:cNvSpPr>
          <p:nvPr>
            <p:ph type="dt" idx="10"/>
          </p:nvPr>
        </p:nvSpPr>
        <p:spPr>
          <a:xfrm>
            <a:off x="10473840" y="6522480"/>
            <a:ext cx="604440" cy="208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09"/>
        <p:cNvGrpSpPr/>
        <p:nvPr/>
      </p:nvGrpSpPr>
      <p:grpSpPr>
        <a:xfrm>
          <a:off x="0" y="0"/>
          <a:ext cx="0" cy="0"/>
          <a:chOff x="0" y="0"/>
          <a:chExt cx="0" cy="0"/>
        </a:xfrm>
      </p:grpSpPr>
      <p:sp>
        <p:nvSpPr>
          <p:cNvPr id="110" name="Google Shape;110;p4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1" name="Google Shape;111;p41"/>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2" name="Google Shape;112;p41"/>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3" name="Google Shape;113;p41"/>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4" name="Google Shape;114;p41"/>
          <p:cNvSpPr txBox="1">
            <a:spLocks noGrp="1"/>
          </p:cNvSpPr>
          <p:nvPr>
            <p:ph type="ftr" idx="11"/>
          </p:nvPr>
        </p:nvSpPr>
        <p:spPr>
          <a:xfrm>
            <a:off x="2171880" y="6522480"/>
            <a:ext cx="5392440" cy="2084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CH"/>
              <a:t>Eduardo B. Falbel</a:t>
            </a:r>
            <a:endParaRPr/>
          </a:p>
        </p:txBody>
      </p:sp>
      <p:sp>
        <p:nvSpPr>
          <p:cNvPr id="115" name="Google Shape;115;p41"/>
          <p:cNvSpPr txBox="1">
            <a:spLocks noGrp="1"/>
          </p:cNvSpPr>
          <p:nvPr>
            <p:ph type="sldNum" idx="12"/>
          </p:nvPr>
        </p:nvSpPr>
        <p:spPr>
          <a:xfrm>
            <a:off x="11137680" y="6522480"/>
            <a:ext cx="315000" cy="208440"/>
          </a:xfrm>
          <a:prstGeom prst="rect">
            <a:avLst/>
          </a:prstGeom>
          <a:noFill/>
          <a:ln>
            <a:noFill/>
          </a:ln>
        </p:spPr>
        <p:txBody>
          <a:bodyPr spcFirstLastPara="1" wrap="square" lIns="0" tIns="0" rIns="0" bIns="0" anchor="ctr" anchorCtr="0">
            <a:noAutofit/>
          </a:bodyPr>
          <a:lstStyle>
            <a:lvl1pPr marL="0" lvl="0" indent="0" algn="r">
              <a:lnSpc>
                <a:spcPct val="100000"/>
              </a:lnSpc>
              <a:spcBef>
                <a:spcPts val="0"/>
              </a:spcBef>
              <a:buNone/>
              <a:defRPr sz="800" b="0" strike="noStrik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L="0" lvl="1" indent="0" algn="r">
              <a:lnSpc>
                <a:spcPct val="100000"/>
              </a:lnSpc>
              <a:spcBef>
                <a:spcPts val="0"/>
              </a:spcBef>
              <a:buNone/>
              <a:defRPr sz="800" b="0" strike="noStrike">
                <a:solidFill>
                  <a:srgbClr val="000000"/>
                </a:solidFill>
                <a:latin typeface="Arial"/>
                <a:ea typeface="Arial"/>
                <a:cs typeface="Arial"/>
                <a:sym typeface="Arial"/>
              </a:defRPr>
            </a:lvl2pPr>
            <a:lvl3pPr marL="0" lvl="2" indent="0" algn="r">
              <a:lnSpc>
                <a:spcPct val="100000"/>
              </a:lnSpc>
              <a:spcBef>
                <a:spcPts val="0"/>
              </a:spcBef>
              <a:buNone/>
              <a:defRPr sz="800" b="0" strike="noStrike">
                <a:solidFill>
                  <a:srgbClr val="000000"/>
                </a:solidFill>
                <a:latin typeface="Arial"/>
                <a:ea typeface="Arial"/>
                <a:cs typeface="Arial"/>
                <a:sym typeface="Arial"/>
              </a:defRPr>
            </a:lvl3pPr>
            <a:lvl4pPr marL="0" lvl="3" indent="0" algn="r">
              <a:lnSpc>
                <a:spcPct val="100000"/>
              </a:lnSpc>
              <a:spcBef>
                <a:spcPts val="0"/>
              </a:spcBef>
              <a:buNone/>
              <a:defRPr sz="800" b="0" strike="noStrike">
                <a:solidFill>
                  <a:srgbClr val="000000"/>
                </a:solidFill>
                <a:latin typeface="Arial"/>
                <a:ea typeface="Arial"/>
                <a:cs typeface="Arial"/>
                <a:sym typeface="Arial"/>
              </a:defRPr>
            </a:lvl4pPr>
            <a:lvl5pPr marL="0" lvl="4" indent="0" algn="r">
              <a:lnSpc>
                <a:spcPct val="100000"/>
              </a:lnSpc>
              <a:spcBef>
                <a:spcPts val="0"/>
              </a:spcBef>
              <a:buNone/>
              <a:defRPr sz="800" b="0" strike="noStrike">
                <a:solidFill>
                  <a:srgbClr val="000000"/>
                </a:solidFill>
                <a:latin typeface="Arial"/>
                <a:ea typeface="Arial"/>
                <a:cs typeface="Arial"/>
                <a:sym typeface="Arial"/>
              </a:defRPr>
            </a:lvl5pPr>
            <a:lvl6pPr marL="0" lvl="5" indent="0" algn="r">
              <a:lnSpc>
                <a:spcPct val="100000"/>
              </a:lnSpc>
              <a:spcBef>
                <a:spcPts val="0"/>
              </a:spcBef>
              <a:buNone/>
              <a:defRPr sz="800" b="0" strike="noStrike">
                <a:solidFill>
                  <a:srgbClr val="000000"/>
                </a:solidFill>
                <a:latin typeface="Arial"/>
                <a:ea typeface="Arial"/>
                <a:cs typeface="Arial"/>
                <a:sym typeface="Arial"/>
              </a:defRPr>
            </a:lvl6pPr>
            <a:lvl7pPr marL="0" lvl="6" indent="0" algn="r">
              <a:lnSpc>
                <a:spcPct val="100000"/>
              </a:lnSpc>
              <a:spcBef>
                <a:spcPts val="0"/>
              </a:spcBef>
              <a:buNone/>
              <a:defRPr sz="800" b="0" strike="noStrike">
                <a:solidFill>
                  <a:srgbClr val="000000"/>
                </a:solidFill>
                <a:latin typeface="Arial"/>
                <a:ea typeface="Arial"/>
                <a:cs typeface="Arial"/>
                <a:sym typeface="Arial"/>
              </a:defRPr>
            </a:lvl7pPr>
            <a:lvl8pPr marL="0" lvl="7" indent="0" algn="r">
              <a:lnSpc>
                <a:spcPct val="100000"/>
              </a:lnSpc>
              <a:spcBef>
                <a:spcPts val="0"/>
              </a:spcBef>
              <a:buNone/>
              <a:defRPr sz="800" b="0" strike="noStrike">
                <a:solidFill>
                  <a:srgbClr val="000000"/>
                </a:solidFill>
                <a:latin typeface="Arial"/>
                <a:ea typeface="Arial"/>
                <a:cs typeface="Arial"/>
                <a:sym typeface="Arial"/>
              </a:defRPr>
            </a:lvl8pPr>
            <a:lvl9pPr marL="0" lvl="8" indent="0" algn="r">
              <a:lnSpc>
                <a:spcPct val="100000"/>
              </a:lnSpc>
              <a:spcBef>
                <a:spcPts val="0"/>
              </a:spcBef>
              <a:buNone/>
              <a:defRPr sz="800" b="0" strike="noStrik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116" name="Google Shape;116;p41"/>
          <p:cNvSpPr txBox="1">
            <a:spLocks noGrp="1"/>
          </p:cNvSpPr>
          <p:nvPr>
            <p:ph type="dt" idx="10"/>
          </p:nvPr>
        </p:nvSpPr>
        <p:spPr>
          <a:xfrm>
            <a:off x="10473840" y="6522480"/>
            <a:ext cx="604440" cy="208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17"/>
        <p:cNvGrpSpPr/>
        <p:nvPr/>
      </p:nvGrpSpPr>
      <p:grpSpPr>
        <a:xfrm>
          <a:off x="0" y="0"/>
          <a:ext cx="0" cy="0"/>
          <a:chOff x="0" y="0"/>
          <a:chExt cx="0" cy="0"/>
        </a:xfrm>
      </p:grpSpPr>
      <p:sp>
        <p:nvSpPr>
          <p:cNvPr id="118" name="Google Shape;118;p4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9" name="Google Shape;119;p42"/>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0" name="Google Shape;120;p4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1" name="Google Shape;121;p42"/>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2" name="Google Shape;122;p42"/>
          <p:cNvSpPr txBox="1">
            <a:spLocks noGrp="1"/>
          </p:cNvSpPr>
          <p:nvPr>
            <p:ph type="ftr" idx="11"/>
          </p:nvPr>
        </p:nvSpPr>
        <p:spPr>
          <a:xfrm>
            <a:off x="2171880" y="6522480"/>
            <a:ext cx="5392440" cy="2084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CH"/>
              <a:t>Eduardo B. Falbel</a:t>
            </a:r>
            <a:endParaRPr/>
          </a:p>
        </p:txBody>
      </p:sp>
      <p:sp>
        <p:nvSpPr>
          <p:cNvPr id="123" name="Google Shape;123;p42"/>
          <p:cNvSpPr txBox="1">
            <a:spLocks noGrp="1"/>
          </p:cNvSpPr>
          <p:nvPr>
            <p:ph type="sldNum" idx="12"/>
          </p:nvPr>
        </p:nvSpPr>
        <p:spPr>
          <a:xfrm>
            <a:off x="11137680" y="6522480"/>
            <a:ext cx="315000" cy="208440"/>
          </a:xfrm>
          <a:prstGeom prst="rect">
            <a:avLst/>
          </a:prstGeom>
          <a:noFill/>
          <a:ln>
            <a:noFill/>
          </a:ln>
        </p:spPr>
        <p:txBody>
          <a:bodyPr spcFirstLastPara="1" wrap="square" lIns="0" tIns="0" rIns="0" bIns="0" anchor="ctr" anchorCtr="0">
            <a:noAutofit/>
          </a:bodyPr>
          <a:lstStyle>
            <a:lvl1pPr marL="0" lvl="0" indent="0" algn="r">
              <a:lnSpc>
                <a:spcPct val="100000"/>
              </a:lnSpc>
              <a:spcBef>
                <a:spcPts val="0"/>
              </a:spcBef>
              <a:buNone/>
              <a:defRPr sz="800" b="0" strike="noStrik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L="0" lvl="1" indent="0" algn="r">
              <a:lnSpc>
                <a:spcPct val="100000"/>
              </a:lnSpc>
              <a:spcBef>
                <a:spcPts val="0"/>
              </a:spcBef>
              <a:buNone/>
              <a:defRPr sz="800" b="0" strike="noStrike">
                <a:solidFill>
                  <a:srgbClr val="000000"/>
                </a:solidFill>
                <a:latin typeface="Arial"/>
                <a:ea typeface="Arial"/>
                <a:cs typeface="Arial"/>
                <a:sym typeface="Arial"/>
              </a:defRPr>
            </a:lvl2pPr>
            <a:lvl3pPr marL="0" lvl="2" indent="0" algn="r">
              <a:lnSpc>
                <a:spcPct val="100000"/>
              </a:lnSpc>
              <a:spcBef>
                <a:spcPts val="0"/>
              </a:spcBef>
              <a:buNone/>
              <a:defRPr sz="800" b="0" strike="noStrike">
                <a:solidFill>
                  <a:srgbClr val="000000"/>
                </a:solidFill>
                <a:latin typeface="Arial"/>
                <a:ea typeface="Arial"/>
                <a:cs typeface="Arial"/>
                <a:sym typeface="Arial"/>
              </a:defRPr>
            </a:lvl3pPr>
            <a:lvl4pPr marL="0" lvl="3" indent="0" algn="r">
              <a:lnSpc>
                <a:spcPct val="100000"/>
              </a:lnSpc>
              <a:spcBef>
                <a:spcPts val="0"/>
              </a:spcBef>
              <a:buNone/>
              <a:defRPr sz="800" b="0" strike="noStrike">
                <a:solidFill>
                  <a:srgbClr val="000000"/>
                </a:solidFill>
                <a:latin typeface="Arial"/>
                <a:ea typeface="Arial"/>
                <a:cs typeface="Arial"/>
                <a:sym typeface="Arial"/>
              </a:defRPr>
            </a:lvl4pPr>
            <a:lvl5pPr marL="0" lvl="4" indent="0" algn="r">
              <a:lnSpc>
                <a:spcPct val="100000"/>
              </a:lnSpc>
              <a:spcBef>
                <a:spcPts val="0"/>
              </a:spcBef>
              <a:buNone/>
              <a:defRPr sz="800" b="0" strike="noStrike">
                <a:solidFill>
                  <a:srgbClr val="000000"/>
                </a:solidFill>
                <a:latin typeface="Arial"/>
                <a:ea typeface="Arial"/>
                <a:cs typeface="Arial"/>
                <a:sym typeface="Arial"/>
              </a:defRPr>
            </a:lvl5pPr>
            <a:lvl6pPr marL="0" lvl="5" indent="0" algn="r">
              <a:lnSpc>
                <a:spcPct val="100000"/>
              </a:lnSpc>
              <a:spcBef>
                <a:spcPts val="0"/>
              </a:spcBef>
              <a:buNone/>
              <a:defRPr sz="800" b="0" strike="noStrike">
                <a:solidFill>
                  <a:srgbClr val="000000"/>
                </a:solidFill>
                <a:latin typeface="Arial"/>
                <a:ea typeface="Arial"/>
                <a:cs typeface="Arial"/>
                <a:sym typeface="Arial"/>
              </a:defRPr>
            </a:lvl6pPr>
            <a:lvl7pPr marL="0" lvl="6" indent="0" algn="r">
              <a:lnSpc>
                <a:spcPct val="100000"/>
              </a:lnSpc>
              <a:spcBef>
                <a:spcPts val="0"/>
              </a:spcBef>
              <a:buNone/>
              <a:defRPr sz="800" b="0" strike="noStrike">
                <a:solidFill>
                  <a:srgbClr val="000000"/>
                </a:solidFill>
                <a:latin typeface="Arial"/>
                <a:ea typeface="Arial"/>
                <a:cs typeface="Arial"/>
                <a:sym typeface="Arial"/>
              </a:defRPr>
            </a:lvl7pPr>
            <a:lvl8pPr marL="0" lvl="7" indent="0" algn="r">
              <a:lnSpc>
                <a:spcPct val="100000"/>
              </a:lnSpc>
              <a:spcBef>
                <a:spcPts val="0"/>
              </a:spcBef>
              <a:buNone/>
              <a:defRPr sz="800" b="0" strike="noStrike">
                <a:solidFill>
                  <a:srgbClr val="000000"/>
                </a:solidFill>
                <a:latin typeface="Arial"/>
                <a:ea typeface="Arial"/>
                <a:cs typeface="Arial"/>
                <a:sym typeface="Arial"/>
              </a:defRPr>
            </a:lvl8pPr>
            <a:lvl9pPr marL="0" lvl="8" indent="0" algn="r">
              <a:lnSpc>
                <a:spcPct val="100000"/>
              </a:lnSpc>
              <a:spcBef>
                <a:spcPts val="0"/>
              </a:spcBef>
              <a:buNone/>
              <a:defRPr sz="800" b="0" strike="noStrik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124" name="Google Shape;124;p42"/>
          <p:cNvSpPr txBox="1">
            <a:spLocks noGrp="1"/>
          </p:cNvSpPr>
          <p:nvPr>
            <p:ph type="dt" idx="10"/>
          </p:nvPr>
        </p:nvSpPr>
        <p:spPr>
          <a:xfrm>
            <a:off x="10473840" y="6522480"/>
            <a:ext cx="604440" cy="208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4"/>
        <p:cNvGrpSpPr/>
        <p:nvPr/>
      </p:nvGrpSpPr>
      <p:grpSpPr>
        <a:xfrm>
          <a:off x="0" y="0"/>
          <a:ext cx="0" cy="0"/>
          <a:chOff x="0" y="0"/>
          <a:chExt cx="0" cy="0"/>
        </a:xfrm>
      </p:grpSpPr>
      <p:sp>
        <p:nvSpPr>
          <p:cNvPr id="15" name="Google Shape;15;p2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6" name="Google Shape;16;p24"/>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25"/>
        <p:cNvGrpSpPr/>
        <p:nvPr/>
      </p:nvGrpSpPr>
      <p:grpSpPr>
        <a:xfrm>
          <a:off x="0" y="0"/>
          <a:ext cx="0" cy="0"/>
          <a:chOff x="0" y="0"/>
          <a:chExt cx="0" cy="0"/>
        </a:xfrm>
      </p:grpSpPr>
      <p:sp>
        <p:nvSpPr>
          <p:cNvPr id="126" name="Google Shape;126;p4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7" name="Google Shape;127;p43"/>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8" name="Google Shape;128;p43"/>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9" name="Google Shape;129;p43"/>
          <p:cNvSpPr txBox="1">
            <a:spLocks noGrp="1"/>
          </p:cNvSpPr>
          <p:nvPr>
            <p:ph type="ftr" idx="11"/>
          </p:nvPr>
        </p:nvSpPr>
        <p:spPr>
          <a:xfrm>
            <a:off x="2171880" y="6522480"/>
            <a:ext cx="5392440" cy="2084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CH"/>
              <a:t>Eduardo B. Falbel</a:t>
            </a:r>
            <a:endParaRPr/>
          </a:p>
        </p:txBody>
      </p:sp>
      <p:sp>
        <p:nvSpPr>
          <p:cNvPr id="130" name="Google Shape;130;p43"/>
          <p:cNvSpPr txBox="1">
            <a:spLocks noGrp="1"/>
          </p:cNvSpPr>
          <p:nvPr>
            <p:ph type="sldNum" idx="12"/>
          </p:nvPr>
        </p:nvSpPr>
        <p:spPr>
          <a:xfrm>
            <a:off x="11137680" y="6522480"/>
            <a:ext cx="315000" cy="208440"/>
          </a:xfrm>
          <a:prstGeom prst="rect">
            <a:avLst/>
          </a:prstGeom>
          <a:noFill/>
          <a:ln>
            <a:noFill/>
          </a:ln>
        </p:spPr>
        <p:txBody>
          <a:bodyPr spcFirstLastPara="1" wrap="square" lIns="0" tIns="0" rIns="0" bIns="0" anchor="ctr" anchorCtr="0">
            <a:noAutofit/>
          </a:bodyPr>
          <a:lstStyle>
            <a:lvl1pPr marL="0" lvl="0" indent="0" algn="r">
              <a:lnSpc>
                <a:spcPct val="100000"/>
              </a:lnSpc>
              <a:spcBef>
                <a:spcPts val="0"/>
              </a:spcBef>
              <a:buNone/>
              <a:defRPr sz="800" b="0" strike="noStrik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L="0" lvl="1" indent="0" algn="r">
              <a:lnSpc>
                <a:spcPct val="100000"/>
              </a:lnSpc>
              <a:spcBef>
                <a:spcPts val="0"/>
              </a:spcBef>
              <a:buNone/>
              <a:defRPr sz="800" b="0" strike="noStrike">
                <a:solidFill>
                  <a:srgbClr val="000000"/>
                </a:solidFill>
                <a:latin typeface="Arial"/>
                <a:ea typeface="Arial"/>
                <a:cs typeface="Arial"/>
                <a:sym typeface="Arial"/>
              </a:defRPr>
            </a:lvl2pPr>
            <a:lvl3pPr marL="0" lvl="2" indent="0" algn="r">
              <a:lnSpc>
                <a:spcPct val="100000"/>
              </a:lnSpc>
              <a:spcBef>
                <a:spcPts val="0"/>
              </a:spcBef>
              <a:buNone/>
              <a:defRPr sz="800" b="0" strike="noStrike">
                <a:solidFill>
                  <a:srgbClr val="000000"/>
                </a:solidFill>
                <a:latin typeface="Arial"/>
                <a:ea typeface="Arial"/>
                <a:cs typeface="Arial"/>
                <a:sym typeface="Arial"/>
              </a:defRPr>
            </a:lvl3pPr>
            <a:lvl4pPr marL="0" lvl="3" indent="0" algn="r">
              <a:lnSpc>
                <a:spcPct val="100000"/>
              </a:lnSpc>
              <a:spcBef>
                <a:spcPts val="0"/>
              </a:spcBef>
              <a:buNone/>
              <a:defRPr sz="800" b="0" strike="noStrike">
                <a:solidFill>
                  <a:srgbClr val="000000"/>
                </a:solidFill>
                <a:latin typeface="Arial"/>
                <a:ea typeface="Arial"/>
                <a:cs typeface="Arial"/>
                <a:sym typeface="Arial"/>
              </a:defRPr>
            </a:lvl4pPr>
            <a:lvl5pPr marL="0" lvl="4" indent="0" algn="r">
              <a:lnSpc>
                <a:spcPct val="100000"/>
              </a:lnSpc>
              <a:spcBef>
                <a:spcPts val="0"/>
              </a:spcBef>
              <a:buNone/>
              <a:defRPr sz="800" b="0" strike="noStrike">
                <a:solidFill>
                  <a:srgbClr val="000000"/>
                </a:solidFill>
                <a:latin typeface="Arial"/>
                <a:ea typeface="Arial"/>
                <a:cs typeface="Arial"/>
                <a:sym typeface="Arial"/>
              </a:defRPr>
            </a:lvl5pPr>
            <a:lvl6pPr marL="0" lvl="5" indent="0" algn="r">
              <a:lnSpc>
                <a:spcPct val="100000"/>
              </a:lnSpc>
              <a:spcBef>
                <a:spcPts val="0"/>
              </a:spcBef>
              <a:buNone/>
              <a:defRPr sz="800" b="0" strike="noStrike">
                <a:solidFill>
                  <a:srgbClr val="000000"/>
                </a:solidFill>
                <a:latin typeface="Arial"/>
                <a:ea typeface="Arial"/>
                <a:cs typeface="Arial"/>
                <a:sym typeface="Arial"/>
              </a:defRPr>
            </a:lvl6pPr>
            <a:lvl7pPr marL="0" lvl="6" indent="0" algn="r">
              <a:lnSpc>
                <a:spcPct val="100000"/>
              </a:lnSpc>
              <a:spcBef>
                <a:spcPts val="0"/>
              </a:spcBef>
              <a:buNone/>
              <a:defRPr sz="800" b="0" strike="noStrike">
                <a:solidFill>
                  <a:srgbClr val="000000"/>
                </a:solidFill>
                <a:latin typeface="Arial"/>
                <a:ea typeface="Arial"/>
                <a:cs typeface="Arial"/>
                <a:sym typeface="Arial"/>
              </a:defRPr>
            </a:lvl7pPr>
            <a:lvl8pPr marL="0" lvl="7" indent="0" algn="r">
              <a:lnSpc>
                <a:spcPct val="100000"/>
              </a:lnSpc>
              <a:spcBef>
                <a:spcPts val="0"/>
              </a:spcBef>
              <a:buNone/>
              <a:defRPr sz="800" b="0" strike="noStrike">
                <a:solidFill>
                  <a:srgbClr val="000000"/>
                </a:solidFill>
                <a:latin typeface="Arial"/>
                <a:ea typeface="Arial"/>
                <a:cs typeface="Arial"/>
                <a:sym typeface="Arial"/>
              </a:defRPr>
            </a:lvl8pPr>
            <a:lvl9pPr marL="0" lvl="8" indent="0" algn="r">
              <a:lnSpc>
                <a:spcPct val="100000"/>
              </a:lnSpc>
              <a:spcBef>
                <a:spcPts val="0"/>
              </a:spcBef>
              <a:buNone/>
              <a:defRPr sz="800" b="0" strike="noStrik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131" name="Google Shape;131;p43"/>
          <p:cNvSpPr txBox="1">
            <a:spLocks noGrp="1"/>
          </p:cNvSpPr>
          <p:nvPr>
            <p:ph type="dt" idx="10"/>
          </p:nvPr>
        </p:nvSpPr>
        <p:spPr>
          <a:xfrm>
            <a:off x="10473840" y="6522480"/>
            <a:ext cx="604440" cy="208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32"/>
        <p:cNvGrpSpPr/>
        <p:nvPr/>
      </p:nvGrpSpPr>
      <p:grpSpPr>
        <a:xfrm>
          <a:off x="0" y="0"/>
          <a:ext cx="0" cy="0"/>
          <a:chOff x="0" y="0"/>
          <a:chExt cx="0" cy="0"/>
        </a:xfrm>
      </p:grpSpPr>
      <p:sp>
        <p:nvSpPr>
          <p:cNvPr id="133" name="Google Shape;133;p4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4" name="Google Shape;134;p44"/>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35" name="Google Shape;135;p44"/>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36" name="Google Shape;136;p44"/>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37" name="Google Shape;137;p44"/>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38" name="Google Shape;138;p44"/>
          <p:cNvSpPr txBox="1">
            <a:spLocks noGrp="1"/>
          </p:cNvSpPr>
          <p:nvPr>
            <p:ph type="ftr" idx="11"/>
          </p:nvPr>
        </p:nvSpPr>
        <p:spPr>
          <a:xfrm>
            <a:off x="2171880" y="6522480"/>
            <a:ext cx="5392440" cy="2084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CH"/>
              <a:t>Eduardo B. Falbel</a:t>
            </a:r>
            <a:endParaRPr/>
          </a:p>
        </p:txBody>
      </p:sp>
      <p:sp>
        <p:nvSpPr>
          <p:cNvPr id="139" name="Google Shape;139;p44"/>
          <p:cNvSpPr txBox="1">
            <a:spLocks noGrp="1"/>
          </p:cNvSpPr>
          <p:nvPr>
            <p:ph type="sldNum" idx="12"/>
          </p:nvPr>
        </p:nvSpPr>
        <p:spPr>
          <a:xfrm>
            <a:off x="11137680" y="6522480"/>
            <a:ext cx="315000" cy="208440"/>
          </a:xfrm>
          <a:prstGeom prst="rect">
            <a:avLst/>
          </a:prstGeom>
          <a:noFill/>
          <a:ln>
            <a:noFill/>
          </a:ln>
        </p:spPr>
        <p:txBody>
          <a:bodyPr spcFirstLastPara="1" wrap="square" lIns="0" tIns="0" rIns="0" bIns="0" anchor="ctr" anchorCtr="0">
            <a:noAutofit/>
          </a:bodyPr>
          <a:lstStyle>
            <a:lvl1pPr marL="0" lvl="0" indent="0" algn="r">
              <a:lnSpc>
                <a:spcPct val="100000"/>
              </a:lnSpc>
              <a:spcBef>
                <a:spcPts val="0"/>
              </a:spcBef>
              <a:buNone/>
              <a:defRPr sz="800" b="0" strike="noStrik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L="0" lvl="1" indent="0" algn="r">
              <a:lnSpc>
                <a:spcPct val="100000"/>
              </a:lnSpc>
              <a:spcBef>
                <a:spcPts val="0"/>
              </a:spcBef>
              <a:buNone/>
              <a:defRPr sz="800" b="0" strike="noStrike">
                <a:solidFill>
                  <a:srgbClr val="000000"/>
                </a:solidFill>
                <a:latin typeface="Arial"/>
                <a:ea typeface="Arial"/>
                <a:cs typeface="Arial"/>
                <a:sym typeface="Arial"/>
              </a:defRPr>
            </a:lvl2pPr>
            <a:lvl3pPr marL="0" lvl="2" indent="0" algn="r">
              <a:lnSpc>
                <a:spcPct val="100000"/>
              </a:lnSpc>
              <a:spcBef>
                <a:spcPts val="0"/>
              </a:spcBef>
              <a:buNone/>
              <a:defRPr sz="800" b="0" strike="noStrike">
                <a:solidFill>
                  <a:srgbClr val="000000"/>
                </a:solidFill>
                <a:latin typeface="Arial"/>
                <a:ea typeface="Arial"/>
                <a:cs typeface="Arial"/>
                <a:sym typeface="Arial"/>
              </a:defRPr>
            </a:lvl3pPr>
            <a:lvl4pPr marL="0" lvl="3" indent="0" algn="r">
              <a:lnSpc>
                <a:spcPct val="100000"/>
              </a:lnSpc>
              <a:spcBef>
                <a:spcPts val="0"/>
              </a:spcBef>
              <a:buNone/>
              <a:defRPr sz="800" b="0" strike="noStrike">
                <a:solidFill>
                  <a:srgbClr val="000000"/>
                </a:solidFill>
                <a:latin typeface="Arial"/>
                <a:ea typeface="Arial"/>
                <a:cs typeface="Arial"/>
                <a:sym typeface="Arial"/>
              </a:defRPr>
            </a:lvl4pPr>
            <a:lvl5pPr marL="0" lvl="4" indent="0" algn="r">
              <a:lnSpc>
                <a:spcPct val="100000"/>
              </a:lnSpc>
              <a:spcBef>
                <a:spcPts val="0"/>
              </a:spcBef>
              <a:buNone/>
              <a:defRPr sz="800" b="0" strike="noStrike">
                <a:solidFill>
                  <a:srgbClr val="000000"/>
                </a:solidFill>
                <a:latin typeface="Arial"/>
                <a:ea typeface="Arial"/>
                <a:cs typeface="Arial"/>
                <a:sym typeface="Arial"/>
              </a:defRPr>
            </a:lvl5pPr>
            <a:lvl6pPr marL="0" lvl="5" indent="0" algn="r">
              <a:lnSpc>
                <a:spcPct val="100000"/>
              </a:lnSpc>
              <a:spcBef>
                <a:spcPts val="0"/>
              </a:spcBef>
              <a:buNone/>
              <a:defRPr sz="800" b="0" strike="noStrike">
                <a:solidFill>
                  <a:srgbClr val="000000"/>
                </a:solidFill>
                <a:latin typeface="Arial"/>
                <a:ea typeface="Arial"/>
                <a:cs typeface="Arial"/>
                <a:sym typeface="Arial"/>
              </a:defRPr>
            </a:lvl6pPr>
            <a:lvl7pPr marL="0" lvl="6" indent="0" algn="r">
              <a:lnSpc>
                <a:spcPct val="100000"/>
              </a:lnSpc>
              <a:spcBef>
                <a:spcPts val="0"/>
              </a:spcBef>
              <a:buNone/>
              <a:defRPr sz="800" b="0" strike="noStrike">
                <a:solidFill>
                  <a:srgbClr val="000000"/>
                </a:solidFill>
                <a:latin typeface="Arial"/>
                <a:ea typeface="Arial"/>
                <a:cs typeface="Arial"/>
                <a:sym typeface="Arial"/>
              </a:defRPr>
            </a:lvl7pPr>
            <a:lvl8pPr marL="0" lvl="7" indent="0" algn="r">
              <a:lnSpc>
                <a:spcPct val="100000"/>
              </a:lnSpc>
              <a:spcBef>
                <a:spcPts val="0"/>
              </a:spcBef>
              <a:buNone/>
              <a:defRPr sz="800" b="0" strike="noStrike">
                <a:solidFill>
                  <a:srgbClr val="000000"/>
                </a:solidFill>
                <a:latin typeface="Arial"/>
                <a:ea typeface="Arial"/>
                <a:cs typeface="Arial"/>
                <a:sym typeface="Arial"/>
              </a:defRPr>
            </a:lvl8pPr>
            <a:lvl9pPr marL="0" lvl="8" indent="0" algn="r">
              <a:lnSpc>
                <a:spcPct val="100000"/>
              </a:lnSpc>
              <a:spcBef>
                <a:spcPts val="0"/>
              </a:spcBef>
              <a:buNone/>
              <a:defRPr sz="800" b="0" strike="noStrik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140" name="Google Shape;140;p44"/>
          <p:cNvSpPr txBox="1">
            <a:spLocks noGrp="1"/>
          </p:cNvSpPr>
          <p:nvPr>
            <p:ph type="dt" idx="10"/>
          </p:nvPr>
        </p:nvSpPr>
        <p:spPr>
          <a:xfrm>
            <a:off x="10473840" y="6522480"/>
            <a:ext cx="604440" cy="208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41"/>
        <p:cNvGrpSpPr/>
        <p:nvPr/>
      </p:nvGrpSpPr>
      <p:grpSpPr>
        <a:xfrm>
          <a:off x="0" y="0"/>
          <a:ext cx="0" cy="0"/>
          <a:chOff x="0" y="0"/>
          <a:chExt cx="0" cy="0"/>
        </a:xfrm>
      </p:grpSpPr>
      <p:sp>
        <p:nvSpPr>
          <p:cNvPr id="142" name="Google Shape;142;p4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3" name="Google Shape;143;p45"/>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44" name="Google Shape;144;p45"/>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45" name="Google Shape;145;p45"/>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46" name="Google Shape;146;p45"/>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47" name="Google Shape;147;p45"/>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48" name="Google Shape;148;p45"/>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49" name="Google Shape;149;p45"/>
          <p:cNvSpPr txBox="1">
            <a:spLocks noGrp="1"/>
          </p:cNvSpPr>
          <p:nvPr>
            <p:ph type="ftr" idx="11"/>
          </p:nvPr>
        </p:nvSpPr>
        <p:spPr>
          <a:xfrm>
            <a:off x="2171880" y="6522480"/>
            <a:ext cx="5392440" cy="2084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CH"/>
              <a:t>Eduardo B. Falbel</a:t>
            </a:r>
            <a:endParaRPr/>
          </a:p>
        </p:txBody>
      </p:sp>
      <p:sp>
        <p:nvSpPr>
          <p:cNvPr id="150" name="Google Shape;150;p45"/>
          <p:cNvSpPr txBox="1">
            <a:spLocks noGrp="1"/>
          </p:cNvSpPr>
          <p:nvPr>
            <p:ph type="sldNum" idx="12"/>
          </p:nvPr>
        </p:nvSpPr>
        <p:spPr>
          <a:xfrm>
            <a:off x="11137680" y="6522480"/>
            <a:ext cx="315000" cy="208440"/>
          </a:xfrm>
          <a:prstGeom prst="rect">
            <a:avLst/>
          </a:prstGeom>
          <a:noFill/>
          <a:ln>
            <a:noFill/>
          </a:ln>
        </p:spPr>
        <p:txBody>
          <a:bodyPr spcFirstLastPara="1" wrap="square" lIns="0" tIns="0" rIns="0" bIns="0" anchor="ctr" anchorCtr="0">
            <a:noAutofit/>
          </a:bodyPr>
          <a:lstStyle>
            <a:lvl1pPr marL="0" lvl="0" indent="0" algn="r">
              <a:lnSpc>
                <a:spcPct val="100000"/>
              </a:lnSpc>
              <a:spcBef>
                <a:spcPts val="0"/>
              </a:spcBef>
              <a:buNone/>
              <a:defRPr sz="800" b="0" strike="noStrik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L="0" lvl="1" indent="0" algn="r">
              <a:lnSpc>
                <a:spcPct val="100000"/>
              </a:lnSpc>
              <a:spcBef>
                <a:spcPts val="0"/>
              </a:spcBef>
              <a:buNone/>
              <a:defRPr sz="800" b="0" strike="noStrike">
                <a:solidFill>
                  <a:srgbClr val="000000"/>
                </a:solidFill>
                <a:latin typeface="Arial"/>
                <a:ea typeface="Arial"/>
                <a:cs typeface="Arial"/>
                <a:sym typeface="Arial"/>
              </a:defRPr>
            </a:lvl2pPr>
            <a:lvl3pPr marL="0" lvl="2" indent="0" algn="r">
              <a:lnSpc>
                <a:spcPct val="100000"/>
              </a:lnSpc>
              <a:spcBef>
                <a:spcPts val="0"/>
              </a:spcBef>
              <a:buNone/>
              <a:defRPr sz="800" b="0" strike="noStrike">
                <a:solidFill>
                  <a:srgbClr val="000000"/>
                </a:solidFill>
                <a:latin typeface="Arial"/>
                <a:ea typeface="Arial"/>
                <a:cs typeface="Arial"/>
                <a:sym typeface="Arial"/>
              </a:defRPr>
            </a:lvl3pPr>
            <a:lvl4pPr marL="0" lvl="3" indent="0" algn="r">
              <a:lnSpc>
                <a:spcPct val="100000"/>
              </a:lnSpc>
              <a:spcBef>
                <a:spcPts val="0"/>
              </a:spcBef>
              <a:buNone/>
              <a:defRPr sz="800" b="0" strike="noStrike">
                <a:solidFill>
                  <a:srgbClr val="000000"/>
                </a:solidFill>
                <a:latin typeface="Arial"/>
                <a:ea typeface="Arial"/>
                <a:cs typeface="Arial"/>
                <a:sym typeface="Arial"/>
              </a:defRPr>
            </a:lvl4pPr>
            <a:lvl5pPr marL="0" lvl="4" indent="0" algn="r">
              <a:lnSpc>
                <a:spcPct val="100000"/>
              </a:lnSpc>
              <a:spcBef>
                <a:spcPts val="0"/>
              </a:spcBef>
              <a:buNone/>
              <a:defRPr sz="800" b="0" strike="noStrike">
                <a:solidFill>
                  <a:srgbClr val="000000"/>
                </a:solidFill>
                <a:latin typeface="Arial"/>
                <a:ea typeface="Arial"/>
                <a:cs typeface="Arial"/>
                <a:sym typeface="Arial"/>
              </a:defRPr>
            </a:lvl5pPr>
            <a:lvl6pPr marL="0" lvl="5" indent="0" algn="r">
              <a:lnSpc>
                <a:spcPct val="100000"/>
              </a:lnSpc>
              <a:spcBef>
                <a:spcPts val="0"/>
              </a:spcBef>
              <a:buNone/>
              <a:defRPr sz="800" b="0" strike="noStrike">
                <a:solidFill>
                  <a:srgbClr val="000000"/>
                </a:solidFill>
                <a:latin typeface="Arial"/>
                <a:ea typeface="Arial"/>
                <a:cs typeface="Arial"/>
                <a:sym typeface="Arial"/>
              </a:defRPr>
            </a:lvl6pPr>
            <a:lvl7pPr marL="0" lvl="6" indent="0" algn="r">
              <a:lnSpc>
                <a:spcPct val="100000"/>
              </a:lnSpc>
              <a:spcBef>
                <a:spcPts val="0"/>
              </a:spcBef>
              <a:buNone/>
              <a:defRPr sz="800" b="0" strike="noStrike">
                <a:solidFill>
                  <a:srgbClr val="000000"/>
                </a:solidFill>
                <a:latin typeface="Arial"/>
                <a:ea typeface="Arial"/>
                <a:cs typeface="Arial"/>
                <a:sym typeface="Arial"/>
              </a:defRPr>
            </a:lvl7pPr>
            <a:lvl8pPr marL="0" lvl="7" indent="0" algn="r">
              <a:lnSpc>
                <a:spcPct val="100000"/>
              </a:lnSpc>
              <a:spcBef>
                <a:spcPts val="0"/>
              </a:spcBef>
              <a:buNone/>
              <a:defRPr sz="800" b="0" strike="noStrike">
                <a:solidFill>
                  <a:srgbClr val="000000"/>
                </a:solidFill>
                <a:latin typeface="Arial"/>
                <a:ea typeface="Arial"/>
                <a:cs typeface="Arial"/>
                <a:sym typeface="Arial"/>
              </a:defRPr>
            </a:lvl8pPr>
            <a:lvl9pPr marL="0" lvl="8" indent="0" algn="r">
              <a:lnSpc>
                <a:spcPct val="100000"/>
              </a:lnSpc>
              <a:spcBef>
                <a:spcPts val="0"/>
              </a:spcBef>
              <a:buNone/>
              <a:defRPr sz="800" b="0" strike="noStrik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151" name="Google Shape;151;p45"/>
          <p:cNvSpPr txBox="1">
            <a:spLocks noGrp="1"/>
          </p:cNvSpPr>
          <p:nvPr>
            <p:ph type="dt" idx="10"/>
          </p:nvPr>
        </p:nvSpPr>
        <p:spPr>
          <a:xfrm>
            <a:off x="10473840" y="6522480"/>
            <a:ext cx="604440" cy="208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25"/>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0"/>
        <p:cNvGrpSpPr/>
        <p:nvPr/>
      </p:nvGrpSpPr>
      <p:grpSpPr>
        <a:xfrm>
          <a:off x="0" y="0"/>
          <a:ext cx="0" cy="0"/>
          <a:chOff x="0" y="0"/>
          <a:chExt cx="0" cy="0"/>
        </a:xfrm>
      </p:grpSpPr>
      <p:sp>
        <p:nvSpPr>
          <p:cNvPr id="21" name="Google Shape;21;p2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2" name="Google Shape;22;p26"/>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3" name="Google Shape;23;p26"/>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2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6"/>
        <p:cNvGrpSpPr/>
        <p:nvPr/>
      </p:nvGrpSpPr>
      <p:grpSpPr>
        <a:xfrm>
          <a:off x="0" y="0"/>
          <a:ext cx="0" cy="0"/>
          <a:chOff x="0" y="0"/>
          <a:chExt cx="0" cy="0"/>
        </a:xfrm>
      </p:grpSpPr>
      <p:sp>
        <p:nvSpPr>
          <p:cNvPr id="27" name="Google Shape;27;p28"/>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29"/>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1" name="Google Shape;31;p29"/>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 name="Google Shape;32;p29"/>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30"/>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30"/>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30"/>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0" name="Google Shape;40;p31"/>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1" name="Google Shape;41;p31"/>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31"/>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pic>
        <p:nvPicPr>
          <p:cNvPr id="10" name="Google Shape;10;p20"/>
          <p:cNvPicPr preferRelativeResize="0"/>
          <p:nvPr/>
        </p:nvPicPr>
        <p:blipFill rotWithShape="1">
          <a:blip r:embed="rId14">
            <a:alphaModFix/>
          </a:blip>
          <a:srcRect/>
          <a:stretch/>
        </p:blipFill>
        <p:spPr>
          <a:xfrm>
            <a:off x="731880" y="360360"/>
            <a:ext cx="1757880" cy="280440"/>
          </a:xfrm>
          <a:prstGeom prst="rect">
            <a:avLst/>
          </a:prstGeom>
          <a:noFill/>
          <a:ln>
            <a:noFill/>
          </a:ln>
        </p:spPr>
      </p:pic>
      <p:sp>
        <p:nvSpPr>
          <p:cNvPr id="11" name="Google Shape;11;p2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2" name="Google Shape;12;p20"/>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pic>
        <p:nvPicPr>
          <p:cNvPr id="62" name="Google Shape;62;p22"/>
          <p:cNvPicPr preferRelativeResize="0"/>
          <p:nvPr/>
        </p:nvPicPr>
        <p:blipFill rotWithShape="1">
          <a:blip r:embed="rId12">
            <a:alphaModFix/>
          </a:blip>
          <a:srcRect/>
          <a:stretch/>
        </p:blipFill>
        <p:spPr>
          <a:xfrm>
            <a:off x="407880" y="6507000"/>
            <a:ext cx="977040" cy="154440"/>
          </a:xfrm>
          <a:prstGeom prst="rect">
            <a:avLst/>
          </a:prstGeom>
          <a:noFill/>
          <a:ln>
            <a:noFill/>
          </a:ln>
        </p:spPr>
      </p:pic>
      <p:sp>
        <p:nvSpPr>
          <p:cNvPr id="63" name="Google Shape;63;p22"/>
          <p:cNvSpPr txBox="1">
            <a:spLocks noGrp="1"/>
          </p:cNvSpPr>
          <p:nvPr>
            <p:ph type="ftr" idx="11"/>
          </p:nvPr>
        </p:nvSpPr>
        <p:spPr>
          <a:xfrm>
            <a:off x="2171880" y="6522480"/>
            <a:ext cx="5392440" cy="20844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8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Eduardo B. Falbel</a:t>
            </a:r>
            <a:endParaRPr lang="de-CH" dirty="0"/>
          </a:p>
        </p:txBody>
      </p:sp>
      <p:sp>
        <p:nvSpPr>
          <p:cNvPr id="64" name="Google Shape;64;p22"/>
          <p:cNvSpPr txBox="1">
            <a:spLocks noGrp="1"/>
          </p:cNvSpPr>
          <p:nvPr>
            <p:ph type="sldNum" idx="12"/>
          </p:nvPr>
        </p:nvSpPr>
        <p:spPr>
          <a:xfrm>
            <a:off x="11137680" y="6522480"/>
            <a:ext cx="315000" cy="20844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buNone/>
              <a:defRPr sz="8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L="0" marR="0" lvl="1" indent="0" algn="r" rtl="0">
              <a:lnSpc>
                <a:spcPct val="100000"/>
              </a:lnSpc>
              <a:spcBef>
                <a:spcPts val="0"/>
              </a:spcBef>
              <a:buNone/>
              <a:defRPr sz="800" b="0" i="0" u="none" strike="noStrike" cap="none">
                <a:solidFill>
                  <a:srgbClr val="000000"/>
                </a:solidFill>
                <a:latin typeface="Arial"/>
                <a:ea typeface="Arial"/>
                <a:cs typeface="Arial"/>
                <a:sym typeface="Arial"/>
              </a:defRPr>
            </a:lvl2pPr>
            <a:lvl3pPr marL="0" marR="0" lvl="2" indent="0" algn="r" rtl="0">
              <a:lnSpc>
                <a:spcPct val="100000"/>
              </a:lnSpc>
              <a:spcBef>
                <a:spcPts val="0"/>
              </a:spcBef>
              <a:buNone/>
              <a:defRPr sz="800" b="0" i="0" u="none" strike="noStrike" cap="none">
                <a:solidFill>
                  <a:srgbClr val="000000"/>
                </a:solidFill>
                <a:latin typeface="Arial"/>
                <a:ea typeface="Arial"/>
                <a:cs typeface="Arial"/>
                <a:sym typeface="Arial"/>
              </a:defRPr>
            </a:lvl3pPr>
            <a:lvl4pPr marL="0" marR="0" lvl="3" indent="0" algn="r" rtl="0">
              <a:lnSpc>
                <a:spcPct val="100000"/>
              </a:lnSpc>
              <a:spcBef>
                <a:spcPts val="0"/>
              </a:spcBef>
              <a:buNone/>
              <a:defRPr sz="800" b="0" i="0" u="none" strike="noStrike" cap="none">
                <a:solidFill>
                  <a:srgbClr val="000000"/>
                </a:solidFill>
                <a:latin typeface="Arial"/>
                <a:ea typeface="Arial"/>
                <a:cs typeface="Arial"/>
                <a:sym typeface="Arial"/>
              </a:defRPr>
            </a:lvl4pPr>
            <a:lvl5pPr marL="0" marR="0" lvl="4" indent="0" algn="r" rtl="0">
              <a:lnSpc>
                <a:spcPct val="100000"/>
              </a:lnSpc>
              <a:spcBef>
                <a:spcPts val="0"/>
              </a:spcBef>
              <a:buNone/>
              <a:defRPr sz="800" b="0" i="0" u="none" strike="noStrike" cap="none">
                <a:solidFill>
                  <a:srgbClr val="000000"/>
                </a:solidFill>
                <a:latin typeface="Arial"/>
                <a:ea typeface="Arial"/>
                <a:cs typeface="Arial"/>
                <a:sym typeface="Arial"/>
              </a:defRPr>
            </a:lvl5pPr>
            <a:lvl6pPr marL="0" marR="0" lvl="5" indent="0" algn="r" rtl="0">
              <a:lnSpc>
                <a:spcPct val="100000"/>
              </a:lnSpc>
              <a:spcBef>
                <a:spcPts val="0"/>
              </a:spcBef>
              <a:buNone/>
              <a:defRPr sz="800" b="0" i="0" u="none" strike="noStrike" cap="none">
                <a:solidFill>
                  <a:srgbClr val="000000"/>
                </a:solidFill>
                <a:latin typeface="Arial"/>
                <a:ea typeface="Arial"/>
                <a:cs typeface="Arial"/>
                <a:sym typeface="Arial"/>
              </a:defRPr>
            </a:lvl6pPr>
            <a:lvl7pPr marL="0" marR="0" lvl="6" indent="0" algn="r" rtl="0">
              <a:lnSpc>
                <a:spcPct val="100000"/>
              </a:lnSpc>
              <a:spcBef>
                <a:spcPts val="0"/>
              </a:spcBef>
              <a:buNone/>
              <a:defRPr sz="800" b="0" i="0" u="none" strike="noStrike" cap="none">
                <a:solidFill>
                  <a:srgbClr val="000000"/>
                </a:solidFill>
                <a:latin typeface="Arial"/>
                <a:ea typeface="Arial"/>
                <a:cs typeface="Arial"/>
                <a:sym typeface="Arial"/>
              </a:defRPr>
            </a:lvl7pPr>
            <a:lvl8pPr marL="0" marR="0" lvl="7" indent="0" algn="r" rtl="0">
              <a:lnSpc>
                <a:spcPct val="100000"/>
              </a:lnSpc>
              <a:spcBef>
                <a:spcPts val="0"/>
              </a:spcBef>
              <a:buNone/>
              <a:defRPr sz="800" b="0" i="0" u="none" strike="noStrike" cap="none">
                <a:solidFill>
                  <a:srgbClr val="000000"/>
                </a:solidFill>
                <a:latin typeface="Arial"/>
                <a:ea typeface="Arial"/>
                <a:cs typeface="Arial"/>
                <a:sym typeface="Arial"/>
              </a:defRPr>
            </a:lvl8pPr>
            <a:lvl9pPr marL="0" marR="0" lvl="8" indent="0" algn="r" rtl="0">
              <a:lnSpc>
                <a:spcPct val="100000"/>
              </a:lnSpc>
              <a:spcBef>
                <a:spcPts val="0"/>
              </a:spcBef>
              <a:buNone/>
              <a:defRPr sz="8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sym typeface="Calibri"/>
            </a:endParaRPr>
          </a:p>
        </p:txBody>
      </p:sp>
      <p:sp>
        <p:nvSpPr>
          <p:cNvPr id="65" name="Google Shape;65;p22"/>
          <p:cNvSpPr txBox="1">
            <a:spLocks noGrp="1"/>
          </p:cNvSpPr>
          <p:nvPr>
            <p:ph type="dt" idx="10"/>
          </p:nvPr>
        </p:nvSpPr>
        <p:spPr>
          <a:xfrm>
            <a:off x="10473840" y="6522480"/>
            <a:ext cx="604440" cy="208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de-CH" dirty="0"/>
          </a:p>
        </p:txBody>
      </p:sp>
      <p:sp>
        <p:nvSpPr>
          <p:cNvPr id="66" name="Google Shape;66;p2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67" name="Google Shape;67;p22"/>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8" name="Picture 7" descr="A black and white drawing of a person with a beard&#10;&#10;Description automatically generated with low confidence">
            <a:extLst>
              <a:ext uri="{FF2B5EF4-FFF2-40B4-BE49-F238E27FC236}">
                <a16:creationId xmlns:a16="http://schemas.microsoft.com/office/drawing/2014/main" id="{76BCD261-94BC-45FF-933D-BA491ACAEFA9}"/>
              </a:ext>
            </a:extLst>
          </p:cNvPr>
          <p:cNvPicPr>
            <a:picLocks noChangeAspect="1"/>
          </p:cNvPicPr>
          <p:nvPr userDrawn="1"/>
        </p:nvPicPr>
        <p:blipFill>
          <a:blip r:embed="rId13"/>
          <a:stretch>
            <a:fillRect/>
          </a:stretch>
        </p:blipFill>
        <p:spPr>
          <a:xfrm>
            <a:off x="11693318" y="6263932"/>
            <a:ext cx="376815" cy="517096"/>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1" descr="Ein Bild, das Gebäude, Stadt, Schloss, Turm enthält.&#10;&#10;Automatisch generierte Beschreibung"/>
          <p:cNvPicPr preferRelativeResize="0"/>
          <p:nvPr/>
        </p:nvPicPr>
        <p:blipFill rotWithShape="1">
          <a:blip r:embed="rId3">
            <a:alphaModFix/>
          </a:blip>
          <a:srcRect t="459" b="460"/>
          <a:stretch/>
        </p:blipFill>
        <p:spPr>
          <a:xfrm>
            <a:off x="731880" y="1137960"/>
            <a:ext cx="10720800" cy="5248440"/>
          </a:xfrm>
          <a:prstGeom prst="rect">
            <a:avLst/>
          </a:prstGeom>
          <a:noFill/>
          <a:ln>
            <a:noFill/>
          </a:ln>
        </p:spPr>
      </p:pic>
      <p:sp>
        <p:nvSpPr>
          <p:cNvPr id="157" name="Google Shape;157;p1"/>
          <p:cNvSpPr/>
          <p:nvPr/>
        </p:nvSpPr>
        <p:spPr>
          <a:xfrm>
            <a:off x="0" y="2233440"/>
            <a:ext cx="7162920" cy="2764440"/>
          </a:xfrm>
          <a:prstGeom prst="rect">
            <a:avLst/>
          </a:prstGeom>
          <a:solidFill>
            <a:srgbClr val="1269B0"/>
          </a:solidFill>
          <a:ln>
            <a:noFill/>
          </a:ln>
        </p:spPr>
        <p:txBody>
          <a:bodyPr spcFirstLastPara="1" wrap="square" lIns="1080000" tIns="252000" rIns="0" bIns="0" anchor="t" anchorCtr="0">
            <a:noAutofit/>
          </a:bodyPr>
          <a:lstStyle/>
          <a:p>
            <a:pPr marL="0" marR="0" lvl="0" indent="0" algn="l" rtl="0">
              <a:lnSpc>
                <a:spcPct val="100000"/>
              </a:lnSpc>
              <a:spcBef>
                <a:spcPts val="0"/>
              </a:spcBef>
              <a:spcAft>
                <a:spcPts val="0"/>
              </a:spcAft>
              <a:buNone/>
            </a:pPr>
            <a:r>
              <a:rPr lang="en-US" sz="2800" dirty="0">
                <a:solidFill>
                  <a:srgbClr val="FFFFFF"/>
                </a:solidFill>
                <a:latin typeface="Tahoma" panose="020B0604030504040204" pitchFamily="34" charset="0"/>
                <a:ea typeface="Tahoma" panose="020B0604030504040204" pitchFamily="34" charset="0"/>
                <a:cs typeface="Tahoma" panose="020B0604030504040204" pitchFamily="34" charset="0"/>
              </a:rPr>
              <a:t>Spatial out-of-sample estimation of cycling OD matrices</a:t>
            </a:r>
          </a:p>
          <a:p>
            <a:pPr marL="0" marR="0" lvl="0" indent="0" algn="l" rtl="0">
              <a:lnSpc>
                <a:spcPct val="100000"/>
              </a:lnSpc>
              <a:spcBef>
                <a:spcPts val="0"/>
              </a:spcBef>
              <a:spcAft>
                <a:spcPts val="0"/>
              </a:spcAft>
              <a:buNone/>
            </a:pPr>
            <a:br>
              <a:rPr lang="en-US" sz="18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br>
            <a:r>
              <a:rPr lang="en-US" sz="2000" i="1" dirty="0">
                <a:solidFill>
                  <a:srgbClr val="FFFFFF"/>
                </a:solidFill>
                <a:latin typeface="Tahoma" panose="020B0604030504040204" pitchFamily="34" charset="0"/>
                <a:ea typeface="Tahoma" panose="020B0604030504040204" pitchFamily="34" charset="0"/>
                <a:cs typeface="Tahoma" panose="020B0604030504040204" pitchFamily="34" charset="0"/>
              </a:rPr>
              <a:t>Eduardo B. </a:t>
            </a:r>
            <a:r>
              <a:rPr lang="en-US" sz="2000" i="1" dirty="0" err="1">
                <a:solidFill>
                  <a:srgbClr val="FFFFFF"/>
                </a:solidFill>
                <a:latin typeface="Tahoma" panose="020B0604030504040204" pitchFamily="34" charset="0"/>
                <a:ea typeface="Tahoma" panose="020B0604030504040204" pitchFamily="34" charset="0"/>
                <a:cs typeface="Tahoma" panose="020B0604030504040204" pitchFamily="34" charset="0"/>
              </a:rPr>
              <a:t>Falbel</a:t>
            </a:r>
            <a:r>
              <a:rPr lang="en-US" sz="2000" b="0" i="1"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Arial"/>
              </a:rPr>
              <a:t>, Lucas M. de Freitas, Kay W. </a:t>
            </a:r>
            <a:r>
              <a:rPr lang="en-US" sz="2000" b="0" i="1" u="none" strike="noStrike" cap="none" dirty="0" err="1">
                <a:solidFill>
                  <a:srgbClr val="FFFFFF"/>
                </a:solidFill>
                <a:latin typeface="Tahoma" panose="020B0604030504040204" pitchFamily="34" charset="0"/>
                <a:ea typeface="Tahoma" panose="020B0604030504040204" pitchFamily="34" charset="0"/>
                <a:cs typeface="Tahoma" panose="020B0604030504040204" pitchFamily="34" charset="0"/>
                <a:sym typeface="Arial"/>
              </a:rPr>
              <a:t>Axhausen</a:t>
            </a:r>
            <a:r>
              <a:rPr lang="en-US" sz="2000" b="0" i="1"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Arial"/>
              </a:rPr>
              <a:t>, </a:t>
            </a:r>
            <a:r>
              <a:rPr lang="en-US" sz="2000" i="1" dirty="0">
                <a:solidFill>
                  <a:srgbClr val="FFFFFF"/>
                </a:solidFill>
                <a:latin typeface="Tahoma" panose="020B0604030504040204" pitchFamily="34" charset="0"/>
                <a:ea typeface="Tahoma" panose="020B0604030504040204" pitchFamily="34" charset="0"/>
                <a:cs typeface="Tahoma" panose="020B0604030504040204" pitchFamily="34" charset="0"/>
              </a:rPr>
              <a:t>Raphael Camargo, Fabio Kon</a:t>
            </a:r>
            <a:endParaRPr sz="2000" b="0" i="1"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rtl="0">
              <a:lnSpc>
                <a:spcPct val="100000"/>
              </a:lnSpc>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a:p>
            <a:pPr marL="0" marR="0" lvl="0" indent="0" algn="l" rtl="0">
              <a:lnSpc>
                <a:spcPct val="100000"/>
              </a:lnSpc>
              <a:spcBef>
                <a:spcPts val="0"/>
              </a:spcBef>
              <a:spcAft>
                <a:spcPts val="0"/>
              </a:spcAft>
              <a:buNone/>
            </a:pPr>
            <a:r>
              <a:rPr lang="en-US" sz="2000" i="1" dirty="0">
                <a:solidFill>
                  <a:srgbClr val="FFFFFF"/>
                </a:solidFill>
                <a:latin typeface="Tahoma" panose="020B0604030504040204" pitchFamily="34" charset="0"/>
                <a:ea typeface="Tahoma" panose="020B0604030504040204" pitchFamily="34" charset="0"/>
                <a:cs typeface="Tahoma" panose="020B0604030504040204" pitchFamily="34" charset="0"/>
              </a:rPr>
              <a:t>08.05.2023</a:t>
            </a:r>
            <a:br>
              <a:rPr lang="en-US" sz="18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br>
            <a:endParaRPr sz="20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158" name="Google Shape;158;p1" descr="E:\kwa\Bilder\IVTLogo.M.gif"/>
          <p:cNvPicPr preferRelativeResize="0"/>
          <p:nvPr/>
        </p:nvPicPr>
        <p:blipFill rotWithShape="1">
          <a:blip r:embed="rId4">
            <a:alphaModFix/>
          </a:blip>
          <a:srcRect/>
          <a:stretch/>
        </p:blipFill>
        <p:spPr>
          <a:xfrm>
            <a:off x="2949146" y="335292"/>
            <a:ext cx="2840400" cy="344880"/>
          </a:xfrm>
          <a:prstGeom prst="rect">
            <a:avLst/>
          </a:prstGeom>
          <a:noFill/>
          <a:ln>
            <a:noFill/>
          </a:ln>
        </p:spPr>
      </p:pic>
      <p:pic>
        <p:nvPicPr>
          <p:cNvPr id="3" name="Graphic 2">
            <a:extLst>
              <a:ext uri="{FF2B5EF4-FFF2-40B4-BE49-F238E27FC236}">
                <a16:creationId xmlns:a16="http://schemas.microsoft.com/office/drawing/2014/main" id="{61F668EB-9F06-E80A-0B81-79ACCA9FFF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35677" y="183120"/>
            <a:ext cx="2171542" cy="649224"/>
          </a:xfrm>
          <a:prstGeom prst="rect">
            <a:avLst/>
          </a:prstGeom>
        </p:spPr>
      </p:pic>
      <p:pic>
        <p:nvPicPr>
          <p:cNvPr id="5" name="Picture 4" descr="A black and white drawing of a person with a beard&#10;&#10;Description automatically generated with low confidence">
            <a:extLst>
              <a:ext uri="{FF2B5EF4-FFF2-40B4-BE49-F238E27FC236}">
                <a16:creationId xmlns:a16="http://schemas.microsoft.com/office/drawing/2014/main" id="{C62FD42A-9748-A5C7-5EA2-826070A5213C}"/>
              </a:ext>
            </a:extLst>
          </p:cNvPr>
          <p:cNvPicPr>
            <a:picLocks noChangeAspect="1"/>
          </p:cNvPicPr>
          <p:nvPr/>
        </p:nvPicPr>
        <p:blipFill>
          <a:blip r:embed="rId7"/>
          <a:stretch>
            <a:fillRect/>
          </a:stretch>
        </p:blipFill>
        <p:spPr>
          <a:xfrm>
            <a:off x="8430302" y="53767"/>
            <a:ext cx="739983" cy="10154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2"/>
          <p:cNvSpPr/>
          <p:nvPr/>
        </p:nvSpPr>
        <p:spPr>
          <a:xfrm>
            <a:off x="10473840" y="6522480"/>
            <a:ext cx="60444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fld id="{55A5FCC3-A28E-49AB-9593-F1D41666B8D9}" type="datetime1">
              <a:rPr lang="de-CH" sz="800" b="0" strike="noStrike" spc="-1">
                <a:solidFill>
                  <a:srgbClr val="000000"/>
                </a:solidFill>
                <a:latin typeface="Tahoma" panose="020B0604030504040204" pitchFamily="34" charset="0"/>
                <a:ea typeface="Tahoma" panose="020B0604030504040204" pitchFamily="34" charset="0"/>
              </a:rPr>
              <a:t>22.05.23</a:t>
            </a:fld>
            <a:endParaRPr lang="en-US" sz="800" b="0" strike="noStrike" spc="-1" dirty="0">
              <a:latin typeface="Tahoma" panose="020B0604030504040204" pitchFamily="34" charset="0"/>
            </a:endParaRPr>
          </a:p>
        </p:txBody>
      </p:sp>
      <p:sp>
        <p:nvSpPr>
          <p:cNvPr id="98" name="CustomShape 4"/>
          <p:cNvSpPr/>
          <p:nvPr/>
        </p:nvSpPr>
        <p:spPr>
          <a:xfrm>
            <a:off x="11137680" y="6522480"/>
            <a:ext cx="31500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7B7A1E6F-DEFC-425C-BA8B-74573EED6479}" type="slidenum">
              <a:rPr lang="de-CH" sz="800" b="0" strike="noStrike" spc="-1">
                <a:solidFill>
                  <a:srgbClr val="000000"/>
                </a:solidFill>
                <a:latin typeface="Tahoma" panose="020B0604030504040204" pitchFamily="34" charset="0"/>
                <a:ea typeface="Tahoma" panose="020B0604030504040204" pitchFamily="34" charset="0"/>
              </a:rPr>
              <a:t>10</a:t>
            </a:fld>
            <a:endParaRPr lang="en-US" sz="800" b="0" strike="noStrike" spc="-1" dirty="0">
              <a:latin typeface="Tahoma" panose="020B0604030504040204" pitchFamily="34" charset="0"/>
            </a:endParaRPr>
          </a:p>
        </p:txBody>
      </p:sp>
      <p:sp>
        <p:nvSpPr>
          <p:cNvPr id="2" name="Title 1">
            <a:extLst>
              <a:ext uri="{FF2B5EF4-FFF2-40B4-BE49-F238E27FC236}">
                <a16:creationId xmlns:a16="http://schemas.microsoft.com/office/drawing/2014/main" id="{F498EB0D-6F96-4EA0-FE5D-8BB1E59259A8}"/>
              </a:ext>
            </a:extLst>
          </p:cNvPr>
          <p:cNvSpPr>
            <a:spLocks noGrp="1"/>
          </p:cNvSpPr>
          <p:nvPr>
            <p:ph type="title"/>
          </p:nvPr>
        </p:nvSpPr>
        <p:spPr/>
        <p:txBody>
          <a:bodyPr/>
          <a:lstStyle/>
          <a:p>
            <a:pPr marL="0" marR="0" lvl="0" indent="0" algn="l" rtl="0">
              <a:lnSpc>
                <a:spcPct val="90000"/>
              </a:lnSpc>
              <a:spcBef>
                <a:spcPts val="0"/>
              </a:spcBef>
              <a:spcAft>
                <a:spcPts val="0"/>
              </a:spcAft>
              <a:buNone/>
            </a:pPr>
            <a:r>
              <a:rPr lang="en-US" sz="3600" dirty="0"/>
              <a:t>Weights matrix</a:t>
            </a:r>
            <a:endParaRPr lang="en-US" sz="3600" b="0" i="0" u="none" strike="noStrike" cap="none" dirty="0">
              <a:solidFill>
                <a:schemeClr val="dk1"/>
              </a:solidFill>
              <a:sym typeface="Calibri"/>
            </a:endParaRPr>
          </a:p>
        </p:txBody>
      </p:sp>
      <p:sp>
        <p:nvSpPr>
          <p:cNvPr id="3" name="Text Placeholder 2">
            <a:extLst>
              <a:ext uri="{FF2B5EF4-FFF2-40B4-BE49-F238E27FC236}">
                <a16:creationId xmlns:a16="http://schemas.microsoft.com/office/drawing/2014/main" id="{FA661546-14B8-F946-FC44-FC73C6D1E1CD}"/>
              </a:ext>
            </a:extLst>
          </p:cNvPr>
          <p:cNvSpPr>
            <a:spLocks noGrp="1"/>
          </p:cNvSpPr>
          <p:nvPr>
            <p:ph type="body" idx="1"/>
          </p:nvPr>
        </p:nvSpPr>
        <p:spPr>
          <a:xfrm>
            <a:off x="609480" y="1604520"/>
            <a:ext cx="5486520" cy="3977280"/>
          </a:xfrm>
        </p:spPr>
        <p:txBody>
          <a:bodyPr>
            <a:noAutofit/>
          </a:bodyPr>
          <a:lstStyle/>
          <a:p>
            <a:pPr>
              <a:lnSpc>
                <a:spcPct val="150000"/>
              </a:lnSpc>
            </a:pPr>
            <a:r>
              <a:rPr lang="en-US" dirty="0"/>
              <a:t>8 Nearest Neighbors</a:t>
            </a:r>
          </a:p>
          <a:p>
            <a:pPr>
              <a:lnSpc>
                <a:spcPct val="150000"/>
              </a:lnSpc>
            </a:pPr>
            <a:r>
              <a:rPr lang="en-US" dirty="0"/>
              <a:t>Row-standardized</a:t>
            </a:r>
          </a:p>
          <a:p>
            <a:pPr>
              <a:lnSpc>
                <a:spcPct val="150000"/>
              </a:lnSpc>
            </a:pPr>
            <a:r>
              <a:rPr lang="en-US" dirty="0"/>
              <a:t>No distance-decay</a:t>
            </a:r>
          </a:p>
        </p:txBody>
      </p:sp>
      <p:pic>
        <p:nvPicPr>
          <p:cNvPr id="7" name="Google Shape;216;p17">
            <a:extLst>
              <a:ext uri="{FF2B5EF4-FFF2-40B4-BE49-F238E27FC236}">
                <a16:creationId xmlns:a16="http://schemas.microsoft.com/office/drawing/2014/main" id="{95D8C3A1-925B-6D50-6653-925348B66973}"/>
              </a:ext>
            </a:extLst>
          </p:cNvPr>
          <p:cNvPicPr preferRelativeResize="0"/>
          <p:nvPr/>
        </p:nvPicPr>
        <p:blipFill>
          <a:blip r:embed="rId3"/>
          <a:stretch>
            <a:fillRect/>
          </a:stretch>
        </p:blipFill>
        <p:spPr>
          <a:xfrm>
            <a:off x="5847823" y="1037967"/>
            <a:ext cx="4928267" cy="4782064"/>
          </a:xfrm>
          <a:prstGeom prst="rect">
            <a:avLst/>
          </a:prstGeom>
          <a:noFill/>
          <a:ln>
            <a:noFill/>
          </a:ln>
        </p:spPr>
      </p:pic>
      <p:sp>
        <p:nvSpPr>
          <p:cNvPr id="15" name="Footer Placeholder 14">
            <a:extLst>
              <a:ext uri="{FF2B5EF4-FFF2-40B4-BE49-F238E27FC236}">
                <a16:creationId xmlns:a16="http://schemas.microsoft.com/office/drawing/2014/main" id="{061F31C8-DB4A-456C-A9FD-3242CC4F2B01}"/>
              </a:ext>
            </a:extLst>
          </p:cNvPr>
          <p:cNvSpPr>
            <a:spLocks noGrp="1"/>
          </p:cNvSpPr>
          <p:nvPr>
            <p:ph type="ftr" idx="11"/>
          </p:nvPr>
        </p:nvSpPr>
        <p:spPr/>
        <p:txBody>
          <a:bodyPr/>
          <a:lstStyle/>
          <a:p>
            <a:r>
              <a:rPr lang="de-CH"/>
              <a:t>Eduardo B. Falbel</a:t>
            </a:r>
            <a:endParaRPr lang="de-CH" dirty="0"/>
          </a:p>
        </p:txBody>
      </p:sp>
    </p:spTree>
    <p:extLst>
      <p:ext uri="{BB962C8B-B14F-4D97-AF65-F5344CB8AC3E}">
        <p14:creationId xmlns:p14="http://schemas.microsoft.com/office/powerpoint/2010/main" val="11490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2"/>
          <p:cNvSpPr/>
          <p:nvPr/>
        </p:nvSpPr>
        <p:spPr>
          <a:xfrm>
            <a:off x="10473840" y="6522480"/>
            <a:ext cx="60444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fld id="{55A5FCC3-A28E-49AB-9593-F1D41666B8D9}" type="datetime1">
              <a:rPr lang="de-CH" sz="800" b="0" strike="noStrike" spc="-1">
                <a:solidFill>
                  <a:srgbClr val="000000"/>
                </a:solidFill>
                <a:latin typeface="Tahoma" panose="020B0604030504040204" pitchFamily="34" charset="0"/>
                <a:ea typeface="Tahoma" panose="020B0604030504040204" pitchFamily="34" charset="0"/>
              </a:rPr>
              <a:t>22.05.23</a:t>
            </a:fld>
            <a:endParaRPr lang="en-US" sz="800" b="0" strike="noStrike" spc="-1" dirty="0">
              <a:latin typeface="Tahoma" panose="020B0604030504040204" pitchFamily="34" charset="0"/>
            </a:endParaRPr>
          </a:p>
        </p:txBody>
      </p:sp>
      <p:sp>
        <p:nvSpPr>
          <p:cNvPr id="98" name="CustomShape 4"/>
          <p:cNvSpPr/>
          <p:nvPr/>
        </p:nvSpPr>
        <p:spPr>
          <a:xfrm>
            <a:off x="11137680" y="6522480"/>
            <a:ext cx="31500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7B7A1E6F-DEFC-425C-BA8B-74573EED6479}" type="slidenum">
              <a:rPr lang="de-CH" sz="800" b="0" strike="noStrike" spc="-1">
                <a:solidFill>
                  <a:srgbClr val="000000"/>
                </a:solidFill>
                <a:latin typeface="Tahoma" panose="020B0604030504040204" pitchFamily="34" charset="0"/>
                <a:ea typeface="Tahoma" panose="020B0604030504040204" pitchFamily="34" charset="0"/>
              </a:rPr>
              <a:t>11</a:t>
            </a:fld>
            <a:endParaRPr lang="en-US" sz="800" b="0" strike="noStrike" spc="-1" dirty="0">
              <a:latin typeface="Tahoma" panose="020B0604030504040204" pitchFamily="34" charset="0"/>
            </a:endParaRPr>
          </a:p>
        </p:txBody>
      </p:sp>
      <p:sp>
        <p:nvSpPr>
          <p:cNvPr id="7" name="Title 6">
            <a:extLst>
              <a:ext uri="{FF2B5EF4-FFF2-40B4-BE49-F238E27FC236}">
                <a16:creationId xmlns:a16="http://schemas.microsoft.com/office/drawing/2014/main" id="{B497360A-2E5B-88B3-5B7A-BE122463F245}"/>
              </a:ext>
            </a:extLst>
          </p:cNvPr>
          <p:cNvSpPr>
            <a:spLocks noGrp="1"/>
          </p:cNvSpPr>
          <p:nvPr>
            <p:ph type="title"/>
          </p:nvPr>
        </p:nvSpPr>
        <p:spPr/>
        <p:txBody>
          <a:bodyPr/>
          <a:lstStyle/>
          <a:p>
            <a:pPr algn="ctr"/>
            <a:r>
              <a:rPr lang="en-US" sz="4400" b="0" i="0" u="none" strike="noStrike" dirty="0">
                <a:solidFill>
                  <a:srgbClr val="000000"/>
                </a:solidFill>
                <a:effectLst/>
              </a:rPr>
              <a:t>Results</a:t>
            </a:r>
            <a:endParaRPr lang="en-US" dirty="0"/>
          </a:p>
        </p:txBody>
      </p:sp>
      <p:sp>
        <p:nvSpPr>
          <p:cNvPr id="14" name="Footer Placeholder 13">
            <a:extLst>
              <a:ext uri="{FF2B5EF4-FFF2-40B4-BE49-F238E27FC236}">
                <a16:creationId xmlns:a16="http://schemas.microsoft.com/office/drawing/2014/main" id="{690C9EDD-55A9-44DD-8BB7-ED7B77F1E3B9}"/>
              </a:ext>
            </a:extLst>
          </p:cNvPr>
          <p:cNvSpPr>
            <a:spLocks noGrp="1"/>
          </p:cNvSpPr>
          <p:nvPr>
            <p:ph type="ftr" idx="11"/>
          </p:nvPr>
        </p:nvSpPr>
        <p:spPr/>
        <p:txBody>
          <a:bodyPr/>
          <a:lstStyle/>
          <a:p>
            <a:r>
              <a:rPr lang="de-CH"/>
              <a:t>Eduardo B. Falbel</a:t>
            </a:r>
            <a:endParaRPr lang="de-CH" dirty="0"/>
          </a:p>
        </p:txBody>
      </p:sp>
    </p:spTree>
    <p:extLst>
      <p:ext uri="{BB962C8B-B14F-4D97-AF65-F5344CB8AC3E}">
        <p14:creationId xmlns:p14="http://schemas.microsoft.com/office/powerpoint/2010/main" val="300597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2"/>
          <p:cNvSpPr/>
          <p:nvPr/>
        </p:nvSpPr>
        <p:spPr>
          <a:xfrm>
            <a:off x="10473840" y="6522480"/>
            <a:ext cx="60444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fld id="{55A5FCC3-A28E-49AB-9593-F1D41666B8D9}" type="datetime1">
              <a:rPr lang="de-CH" sz="800" b="0" strike="noStrike" spc="-1">
                <a:solidFill>
                  <a:srgbClr val="000000"/>
                </a:solidFill>
                <a:latin typeface="Tahoma" panose="020B0604030504040204" pitchFamily="34" charset="0"/>
                <a:ea typeface="Tahoma" panose="020B0604030504040204" pitchFamily="34" charset="0"/>
              </a:rPr>
              <a:t>22.05.23</a:t>
            </a:fld>
            <a:endParaRPr lang="en-US" sz="800" b="0" strike="noStrike" spc="-1" dirty="0">
              <a:latin typeface="Tahoma" panose="020B0604030504040204" pitchFamily="34" charset="0"/>
            </a:endParaRPr>
          </a:p>
        </p:txBody>
      </p:sp>
      <p:sp>
        <p:nvSpPr>
          <p:cNvPr id="98" name="CustomShape 4"/>
          <p:cNvSpPr/>
          <p:nvPr/>
        </p:nvSpPr>
        <p:spPr>
          <a:xfrm>
            <a:off x="11137680" y="6522480"/>
            <a:ext cx="31500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7B7A1E6F-DEFC-425C-BA8B-74573EED6479}" type="slidenum">
              <a:rPr lang="de-CH" sz="800" b="0" strike="noStrike" spc="-1">
                <a:solidFill>
                  <a:srgbClr val="000000"/>
                </a:solidFill>
                <a:latin typeface="Tahoma" panose="020B0604030504040204" pitchFamily="34" charset="0"/>
                <a:ea typeface="Tahoma" panose="020B0604030504040204" pitchFamily="34" charset="0"/>
              </a:rPr>
              <a:t>12</a:t>
            </a:fld>
            <a:endParaRPr lang="en-US" sz="800" b="0" strike="noStrike" spc="-1" dirty="0">
              <a:latin typeface="Tahoma" panose="020B0604030504040204" pitchFamily="34" charset="0"/>
            </a:endParaRPr>
          </a:p>
        </p:txBody>
      </p:sp>
      <p:sp>
        <p:nvSpPr>
          <p:cNvPr id="14" name="Footer Placeholder 13">
            <a:extLst>
              <a:ext uri="{FF2B5EF4-FFF2-40B4-BE49-F238E27FC236}">
                <a16:creationId xmlns:a16="http://schemas.microsoft.com/office/drawing/2014/main" id="{690C9EDD-55A9-44DD-8BB7-ED7B77F1E3B9}"/>
              </a:ext>
            </a:extLst>
          </p:cNvPr>
          <p:cNvSpPr>
            <a:spLocks noGrp="1"/>
          </p:cNvSpPr>
          <p:nvPr>
            <p:ph type="ftr" idx="11"/>
          </p:nvPr>
        </p:nvSpPr>
        <p:spPr/>
        <p:txBody>
          <a:bodyPr/>
          <a:lstStyle/>
          <a:p>
            <a:r>
              <a:rPr lang="de-CH"/>
              <a:t>Eduardo B. Falbel</a:t>
            </a:r>
            <a:endParaRPr lang="de-CH" dirty="0"/>
          </a:p>
        </p:txBody>
      </p:sp>
      <p:sp>
        <p:nvSpPr>
          <p:cNvPr id="9" name="CustomShape 1">
            <a:extLst>
              <a:ext uri="{FF2B5EF4-FFF2-40B4-BE49-F238E27FC236}">
                <a16:creationId xmlns:a16="http://schemas.microsoft.com/office/drawing/2014/main" id="{1E73FAB6-AECF-43A1-A9DC-8DE2E945B62D}"/>
              </a:ext>
            </a:extLst>
          </p:cNvPr>
          <p:cNvSpPr/>
          <p:nvPr/>
        </p:nvSpPr>
        <p:spPr>
          <a:xfrm>
            <a:off x="468000" y="260280"/>
            <a:ext cx="10984680" cy="892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rtl="0">
              <a:spcBef>
                <a:spcPts val="0"/>
              </a:spcBef>
              <a:spcAft>
                <a:spcPts val="0"/>
              </a:spcAft>
            </a:pPr>
            <a:r>
              <a:rPr lang="en-US" sz="3600" b="0" i="0" u="none" strike="noStrike" dirty="0">
                <a:solidFill>
                  <a:srgbClr val="000000"/>
                </a:solidFill>
                <a:effectLst/>
                <a:latin typeface="Tahoma" panose="020B0604030504040204" pitchFamily="34" charset="0"/>
              </a:rPr>
              <a:t>Root Mean Squared Error</a:t>
            </a:r>
          </a:p>
        </p:txBody>
      </p:sp>
      <p:graphicFrame>
        <p:nvGraphicFramePr>
          <p:cNvPr id="13" name="Table 5">
            <a:extLst>
              <a:ext uri="{FF2B5EF4-FFF2-40B4-BE49-F238E27FC236}">
                <a16:creationId xmlns:a16="http://schemas.microsoft.com/office/drawing/2014/main" id="{E65F0809-908C-442F-A285-E2181D37024F}"/>
              </a:ext>
            </a:extLst>
          </p:cNvPr>
          <p:cNvGraphicFramePr>
            <a:graphicFrameLocks noGrp="1"/>
          </p:cNvGraphicFramePr>
          <p:nvPr>
            <p:extLst>
              <p:ext uri="{D42A27DB-BD31-4B8C-83A1-F6EECF244321}">
                <p14:modId xmlns:p14="http://schemas.microsoft.com/office/powerpoint/2010/main" val="4107062527"/>
              </p:ext>
            </p:extLst>
          </p:nvPr>
        </p:nvGraphicFramePr>
        <p:xfrm>
          <a:off x="2032000" y="2687320"/>
          <a:ext cx="8128000" cy="2072640"/>
        </p:xfrm>
        <a:graphic>
          <a:graphicData uri="http://schemas.openxmlformats.org/drawingml/2006/table">
            <a:tbl>
              <a:tblPr firstRow="1" bandRow="1">
                <a:tableStyleId>{3C2FFA5D-87B4-456A-9821-1D502468CF0F}</a:tableStyleId>
              </a:tblPr>
              <a:tblGrid>
                <a:gridCol w="4064000">
                  <a:extLst>
                    <a:ext uri="{9D8B030D-6E8A-4147-A177-3AD203B41FA5}">
                      <a16:colId xmlns:a16="http://schemas.microsoft.com/office/drawing/2014/main" val="2332065993"/>
                    </a:ext>
                  </a:extLst>
                </a:gridCol>
                <a:gridCol w="4064000">
                  <a:extLst>
                    <a:ext uri="{9D8B030D-6E8A-4147-A177-3AD203B41FA5}">
                      <a16:colId xmlns:a16="http://schemas.microsoft.com/office/drawing/2014/main" val="3326719717"/>
                    </a:ext>
                  </a:extLst>
                </a:gridCol>
              </a:tblGrid>
              <a:tr h="370840">
                <a:tc>
                  <a:txBody>
                    <a:bodyPr/>
                    <a:lstStyle/>
                    <a:p>
                      <a:r>
                        <a:rPr lang="en-US" sz="2800" dirty="0">
                          <a:latin typeface="Tahoma" panose="020B0604030504040204" pitchFamily="34" charset="0"/>
                        </a:rPr>
                        <a:t>Model</a:t>
                      </a:r>
                    </a:p>
                  </a:txBody>
                  <a:tcPr/>
                </a:tc>
                <a:tc>
                  <a:txBody>
                    <a:bodyPr/>
                    <a:lstStyle/>
                    <a:p>
                      <a:pPr algn="ctr"/>
                      <a:r>
                        <a:rPr lang="en-US" sz="2800" dirty="0">
                          <a:latin typeface="Tahoma" panose="020B0604030504040204" pitchFamily="34" charset="0"/>
                        </a:rPr>
                        <a:t>RMSE</a:t>
                      </a:r>
                    </a:p>
                  </a:txBody>
                  <a:tcPr/>
                </a:tc>
                <a:extLst>
                  <a:ext uri="{0D108BD9-81ED-4DB2-BD59-A6C34878D82A}">
                    <a16:rowId xmlns:a16="http://schemas.microsoft.com/office/drawing/2014/main" val="1610309724"/>
                  </a:ext>
                </a:extLst>
              </a:tr>
              <a:tr h="370840">
                <a:tc>
                  <a:txBody>
                    <a:bodyPr/>
                    <a:lstStyle/>
                    <a:p>
                      <a:r>
                        <a:rPr lang="en-US" sz="2800" dirty="0">
                          <a:latin typeface="Tahoma" panose="020B0604030504040204" pitchFamily="34" charset="0"/>
                        </a:rPr>
                        <a:t>Trend-corrected (SLA)</a:t>
                      </a:r>
                    </a:p>
                  </a:txBody>
                  <a:tcPr/>
                </a:tc>
                <a:tc>
                  <a:txBody>
                    <a:bodyPr/>
                    <a:lstStyle/>
                    <a:p>
                      <a:pPr algn="ctr"/>
                      <a:r>
                        <a:rPr lang="en-US" sz="2800" dirty="0">
                          <a:latin typeface="Tahoma" panose="020B0604030504040204" pitchFamily="34" charset="0"/>
                        </a:rPr>
                        <a:t>229.4</a:t>
                      </a:r>
                    </a:p>
                  </a:txBody>
                  <a:tcPr/>
                </a:tc>
                <a:extLst>
                  <a:ext uri="{0D108BD9-81ED-4DB2-BD59-A6C34878D82A}">
                    <a16:rowId xmlns:a16="http://schemas.microsoft.com/office/drawing/2014/main" val="496768891"/>
                  </a:ext>
                </a:extLst>
              </a:tr>
              <a:tr h="370840">
                <a:tc>
                  <a:txBody>
                    <a:bodyPr/>
                    <a:lstStyle/>
                    <a:p>
                      <a:r>
                        <a:rPr lang="en-US" sz="2800" dirty="0">
                          <a:latin typeface="Tahoma" panose="020B0604030504040204" pitchFamily="34" charset="0"/>
                        </a:rPr>
                        <a:t>Aspatial</a:t>
                      </a:r>
                    </a:p>
                  </a:txBody>
                  <a:tcPr/>
                </a:tc>
                <a:tc>
                  <a:txBody>
                    <a:bodyPr/>
                    <a:lstStyle/>
                    <a:p>
                      <a:pPr algn="ctr"/>
                      <a:r>
                        <a:rPr lang="en-US" sz="2800" dirty="0">
                          <a:latin typeface="Tahoma" panose="020B0604030504040204" pitchFamily="34" charset="0"/>
                        </a:rPr>
                        <a:t>255.0</a:t>
                      </a:r>
                    </a:p>
                  </a:txBody>
                  <a:tcPr/>
                </a:tc>
                <a:extLst>
                  <a:ext uri="{0D108BD9-81ED-4DB2-BD59-A6C34878D82A}">
                    <a16:rowId xmlns:a16="http://schemas.microsoft.com/office/drawing/2014/main" val="2406470034"/>
                  </a:ext>
                </a:extLst>
              </a:tr>
              <a:tr h="370840">
                <a:tc>
                  <a:txBody>
                    <a:bodyPr/>
                    <a:lstStyle/>
                    <a:p>
                      <a:r>
                        <a:rPr lang="en-US" sz="2800" dirty="0" err="1">
                          <a:latin typeface="Tahoma" panose="020B0604030504040204" pitchFamily="34" charset="0"/>
                        </a:rPr>
                        <a:t>Catboost</a:t>
                      </a:r>
                      <a:r>
                        <a:rPr lang="en-US" sz="2800" dirty="0">
                          <a:latin typeface="Tahoma" panose="020B0604030504040204" pitchFamily="34" charset="0"/>
                        </a:rPr>
                        <a:t> (ML)</a:t>
                      </a:r>
                      <a:endParaRPr lang="en-US" sz="2800" dirty="0"/>
                    </a:p>
                  </a:txBody>
                  <a:tcPr/>
                </a:tc>
                <a:tc>
                  <a:txBody>
                    <a:bodyPr/>
                    <a:lstStyle/>
                    <a:p>
                      <a:pPr algn="ctr"/>
                      <a:r>
                        <a:rPr lang="en-US" sz="2800" dirty="0">
                          <a:latin typeface="Tahoma" panose="020B0604030504040204" pitchFamily="34" charset="0"/>
                        </a:rPr>
                        <a:t>268.2</a:t>
                      </a:r>
                    </a:p>
                  </a:txBody>
                  <a:tcPr/>
                </a:tc>
                <a:extLst>
                  <a:ext uri="{0D108BD9-81ED-4DB2-BD59-A6C34878D82A}">
                    <a16:rowId xmlns:a16="http://schemas.microsoft.com/office/drawing/2014/main" val="1188932281"/>
                  </a:ext>
                </a:extLst>
              </a:tr>
            </a:tbl>
          </a:graphicData>
        </a:graphic>
      </p:graphicFrame>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BD99316-AFBF-4039-9235-77D859B34FB9}"/>
                  </a:ext>
                </a:extLst>
              </p:cNvPr>
              <p:cNvSpPr txBox="1"/>
              <p:nvPr/>
            </p:nvSpPr>
            <p:spPr>
              <a:xfrm>
                <a:off x="0" y="1252356"/>
                <a:ext cx="4656667" cy="11835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𝑅𝑀𝑆𝐸</m:t>
                      </m:r>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nary>
                                <m:naryPr>
                                  <m:chr m:val="∑"/>
                                  <m:subHide m:val="on"/>
                                  <m:supHide m:val="on"/>
                                  <m:ctrlPr>
                                    <a:rPr lang="en-US" sz="2400" i="1">
                                      <a:latin typeface="Cambria Math" panose="02040503050406030204" pitchFamily="18" charset="0"/>
                                    </a:rPr>
                                  </m:ctrlPr>
                                </m:naryPr>
                                <m:sub/>
                                <m:sup/>
                                <m:e>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𝑝𝑟𝑒𝑑</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𝑜𝑏𝑠</m:t>
                                      </m:r>
                                    </m:sub>
                                  </m:sSub>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m:t>
                                      </m:r>
                                    </m:e>
                                    <m:sup>
                                      <m:r>
                                        <a:rPr lang="en-US" sz="2400" i="1">
                                          <a:latin typeface="Cambria Math" panose="02040503050406030204" pitchFamily="18" charset="0"/>
                                          <a:ea typeface="Cambria Math" panose="02040503050406030204" pitchFamily="18" charset="0"/>
                                        </a:rPr>
                                        <m:t>2</m:t>
                                      </m:r>
                                    </m:sup>
                                  </m:sSup>
                                </m:e>
                              </m:nary>
                            </m:num>
                            <m:den>
                              <m:r>
                                <a:rPr lang="en-US" sz="2400" b="0" i="1" smtClean="0">
                                  <a:latin typeface="Cambria Math" panose="02040503050406030204" pitchFamily="18" charset="0"/>
                                </a:rPr>
                                <m:t>𝑁</m:t>
                              </m:r>
                            </m:den>
                          </m:f>
                        </m:e>
                      </m:rad>
                    </m:oMath>
                  </m:oMathPara>
                </a14:m>
                <a:endParaRPr lang="en-US" sz="2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TextBox 14">
                <a:extLst>
                  <a:ext uri="{FF2B5EF4-FFF2-40B4-BE49-F238E27FC236}">
                    <a16:creationId xmlns:a16="http://schemas.microsoft.com/office/drawing/2014/main" id="{DBD99316-AFBF-4039-9235-77D859B34FB9}"/>
                  </a:ext>
                </a:extLst>
              </p:cNvPr>
              <p:cNvSpPr txBox="1">
                <a:spLocks noRot="1" noChangeAspect="1" noMove="1" noResize="1" noEditPoints="1" noAdjustHandles="1" noChangeArrowheads="1" noChangeShapeType="1" noTextEdit="1"/>
              </p:cNvSpPr>
              <p:nvPr/>
            </p:nvSpPr>
            <p:spPr>
              <a:xfrm>
                <a:off x="0" y="1252356"/>
                <a:ext cx="4656667" cy="1183529"/>
              </a:xfrm>
              <a:prstGeom prst="rect">
                <a:avLst/>
              </a:prstGeom>
              <a:blipFill>
                <a:blip r:embed="rId3"/>
                <a:stretch>
                  <a:fillRect/>
                </a:stretch>
              </a:blipFill>
            </p:spPr>
            <p:txBody>
              <a:bodyPr/>
              <a:lstStyle/>
              <a:p>
                <a:r>
                  <a:rPr lang="de-CH">
                    <a:noFill/>
                  </a:rPr>
                  <a:t> </a:t>
                </a:r>
              </a:p>
            </p:txBody>
          </p:sp>
        </mc:Fallback>
      </mc:AlternateContent>
    </p:spTree>
    <p:extLst>
      <p:ext uri="{BB962C8B-B14F-4D97-AF65-F5344CB8AC3E}">
        <p14:creationId xmlns:p14="http://schemas.microsoft.com/office/powerpoint/2010/main" val="56109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2"/>
          <p:cNvSpPr/>
          <p:nvPr/>
        </p:nvSpPr>
        <p:spPr>
          <a:xfrm>
            <a:off x="10473840" y="6522480"/>
            <a:ext cx="60444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fld id="{55A5FCC3-A28E-49AB-9593-F1D41666B8D9}" type="datetime1">
              <a:rPr lang="de-CH" sz="800" b="0" strike="noStrike" spc="-1">
                <a:solidFill>
                  <a:srgbClr val="000000"/>
                </a:solidFill>
                <a:latin typeface="Tahoma" panose="020B0604030504040204" pitchFamily="34" charset="0"/>
                <a:ea typeface="Tahoma" panose="020B0604030504040204" pitchFamily="34" charset="0"/>
              </a:rPr>
              <a:t>22.05.23</a:t>
            </a:fld>
            <a:endParaRPr lang="en-US" sz="800" b="0" strike="noStrike" spc="-1" dirty="0">
              <a:latin typeface="Tahoma" panose="020B0604030504040204" pitchFamily="34" charset="0"/>
            </a:endParaRPr>
          </a:p>
        </p:txBody>
      </p:sp>
      <p:sp>
        <p:nvSpPr>
          <p:cNvPr id="98" name="CustomShape 4"/>
          <p:cNvSpPr/>
          <p:nvPr/>
        </p:nvSpPr>
        <p:spPr>
          <a:xfrm>
            <a:off x="11137680" y="6522480"/>
            <a:ext cx="31500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7B7A1E6F-DEFC-425C-BA8B-74573EED6479}" type="slidenum">
              <a:rPr lang="de-CH" sz="800" b="0" strike="noStrike" spc="-1">
                <a:solidFill>
                  <a:srgbClr val="000000"/>
                </a:solidFill>
                <a:latin typeface="Tahoma" panose="020B0604030504040204" pitchFamily="34" charset="0"/>
                <a:ea typeface="Tahoma" panose="020B0604030504040204" pitchFamily="34" charset="0"/>
              </a:rPr>
              <a:t>13</a:t>
            </a:fld>
            <a:endParaRPr lang="en-US" sz="800" b="0" strike="noStrike" spc="-1" dirty="0">
              <a:latin typeface="Tahoma" panose="020B0604030504040204" pitchFamily="34" charset="0"/>
            </a:endParaRPr>
          </a:p>
        </p:txBody>
      </p:sp>
      <p:sp>
        <p:nvSpPr>
          <p:cNvPr id="14" name="Footer Placeholder 13">
            <a:extLst>
              <a:ext uri="{FF2B5EF4-FFF2-40B4-BE49-F238E27FC236}">
                <a16:creationId xmlns:a16="http://schemas.microsoft.com/office/drawing/2014/main" id="{690C9EDD-55A9-44DD-8BB7-ED7B77F1E3B9}"/>
              </a:ext>
            </a:extLst>
          </p:cNvPr>
          <p:cNvSpPr>
            <a:spLocks noGrp="1"/>
          </p:cNvSpPr>
          <p:nvPr>
            <p:ph type="ftr" idx="11"/>
          </p:nvPr>
        </p:nvSpPr>
        <p:spPr/>
        <p:txBody>
          <a:bodyPr/>
          <a:lstStyle/>
          <a:p>
            <a:r>
              <a:rPr lang="de-CH"/>
              <a:t>Eduardo B. Falbel</a:t>
            </a:r>
            <a:endParaRPr lang="de-CH" dirty="0"/>
          </a:p>
        </p:txBody>
      </p:sp>
      <p:sp>
        <p:nvSpPr>
          <p:cNvPr id="12" name="CustomShape 1">
            <a:extLst>
              <a:ext uri="{FF2B5EF4-FFF2-40B4-BE49-F238E27FC236}">
                <a16:creationId xmlns:a16="http://schemas.microsoft.com/office/drawing/2014/main" id="{FC498F03-B39B-458A-8BA5-53A61FA26995}"/>
              </a:ext>
            </a:extLst>
          </p:cNvPr>
          <p:cNvSpPr/>
          <p:nvPr/>
        </p:nvSpPr>
        <p:spPr>
          <a:xfrm>
            <a:off x="468000" y="260280"/>
            <a:ext cx="10984680" cy="892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rtl="0">
              <a:spcBef>
                <a:spcPts val="0"/>
              </a:spcBef>
              <a:spcAft>
                <a:spcPts val="0"/>
              </a:spcAft>
            </a:pPr>
            <a:r>
              <a:rPr lang="en-US" sz="3600" b="0" i="0" u="none" strike="noStrike" dirty="0">
                <a:solidFill>
                  <a:srgbClr val="000000"/>
                </a:solidFill>
                <a:effectLst/>
                <a:latin typeface="Tahoma" panose="020B0604030504040204" pitchFamily="34" charset="0"/>
              </a:rPr>
              <a:t>Quartiles</a:t>
            </a:r>
          </a:p>
        </p:txBody>
      </p:sp>
      <p:graphicFrame>
        <p:nvGraphicFramePr>
          <p:cNvPr id="16" name="Table 2">
            <a:extLst>
              <a:ext uri="{FF2B5EF4-FFF2-40B4-BE49-F238E27FC236}">
                <a16:creationId xmlns:a16="http://schemas.microsoft.com/office/drawing/2014/main" id="{C636C8E1-2F2A-4D69-8065-30170CBD753E}"/>
              </a:ext>
            </a:extLst>
          </p:cNvPr>
          <p:cNvGraphicFramePr>
            <a:graphicFrameLocks noGrp="1"/>
          </p:cNvGraphicFramePr>
          <p:nvPr>
            <p:extLst>
              <p:ext uri="{D42A27DB-BD31-4B8C-83A1-F6EECF244321}">
                <p14:modId xmlns:p14="http://schemas.microsoft.com/office/powerpoint/2010/main" val="2588456808"/>
              </p:ext>
            </p:extLst>
          </p:nvPr>
        </p:nvGraphicFramePr>
        <p:xfrm>
          <a:off x="6377948" y="533861"/>
          <a:ext cx="5015656" cy="2595880"/>
        </p:xfrm>
        <a:graphic>
          <a:graphicData uri="http://schemas.openxmlformats.org/drawingml/2006/table">
            <a:tbl>
              <a:tblPr firstRow="1" bandRow="1">
                <a:tableStyleId>{C48057BD-58BE-4B16-BA13-C1B129B5C4B6}</a:tableStyleId>
              </a:tblPr>
              <a:tblGrid>
                <a:gridCol w="1354667">
                  <a:extLst>
                    <a:ext uri="{9D8B030D-6E8A-4147-A177-3AD203B41FA5}">
                      <a16:colId xmlns:a16="http://schemas.microsoft.com/office/drawing/2014/main" val="288902081"/>
                    </a:ext>
                  </a:extLst>
                </a:gridCol>
                <a:gridCol w="527368">
                  <a:extLst>
                    <a:ext uri="{9D8B030D-6E8A-4147-A177-3AD203B41FA5}">
                      <a16:colId xmlns:a16="http://schemas.microsoft.com/office/drawing/2014/main" val="697112611"/>
                    </a:ext>
                  </a:extLst>
                </a:gridCol>
                <a:gridCol w="527368">
                  <a:extLst>
                    <a:ext uri="{9D8B030D-6E8A-4147-A177-3AD203B41FA5}">
                      <a16:colId xmlns:a16="http://schemas.microsoft.com/office/drawing/2014/main" val="3868849130"/>
                    </a:ext>
                  </a:extLst>
                </a:gridCol>
                <a:gridCol w="527368">
                  <a:extLst>
                    <a:ext uri="{9D8B030D-6E8A-4147-A177-3AD203B41FA5}">
                      <a16:colId xmlns:a16="http://schemas.microsoft.com/office/drawing/2014/main" val="3621865666"/>
                    </a:ext>
                  </a:extLst>
                </a:gridCol>
                <a:gridCol w="724218">
                  <a:extLst>
                    <a:ext uri="{9D8B030D-6E8A-4147-A177-3AD203B41FA5}">
                      <a16:colId xmlns:a16="http://schemas.microsoft.com/office/drawing/2014/main" val="3390611089"/>
                    </a:ext>
                  </a:extLst>
                </a:gridCol>
                <a:gridCol w="1354667">
                  <a:extLst>
                    <a:ext uri="{9D8B030D-6E8A-4147-A177-3AD203B41FA5}">
                      <a16:colId xmlns:a16="http://schemas.microsoft.com/office/drawing/2014/main" val="1444506241"/>
                    </a:ext>
                  </a:extLst>
                </a:gridCol>
              </a:tblGrid>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Predicted</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0</a:t>
                      </a:r>
                    </a:p>
                  </a:txBody>
                  <a:tcPr/>
                </a:tc>
                <a:tc>
                  <a:txBody>
                    <a:bodyPr/>
                    <a:lstStyle/>
                    <a:p>
                      <a:r>
                        <a:rPr lang="ru-RU" dirty="0">
                          <a:latin typeface="Tahoma" panose="020B0604030504040204" pitchFamily="34" charset="0"/>
                          <a:ea typeface="Tahoma" panose="020B0604030504040204" pitchFamily="34" charset="0"/>
                          <a:cs typeface="Tahoma" panose="020B0604030504040204" pitchFamily="34" charset="0"/>
                        </a:rPr>
                        <a:t>1</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ru-RU" dirty="0">
                          <a:latin typeface="Tahoma" panose="020B0604030504040204" pitchFamily="34" charset="0"/>
                          <a:ea typeface="Tahoma" panose="020B0604030504040204" pitchFamily="34" charset="0"/>
                          <a:cs typeface="Tahoma" panose="020B0604030504040204" pitchFamily="34" charset="0"/>
                        </a:rPr>
                        <a:t>2</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ru-RU" dirty="0">
                          <a:latin typeface="Tahoma" panose="020B0604030504040204" pitchFamily="34" charset="0"/>
                          <a:ea typeface="Tahoma" panose="020B0604030504040204" pitchFamily="34" charset="0"/>
                          <a:cs typeface="Tahoma" panose="020B0604030504040204" pitchFamily="34" charset="0"/>
                        </a:rPr>
                        <a:t>3</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All</a:t>
                      </a:r>
                    </a:p>
                  </a:txBody>
                  <a:tcPr/>
                </a:tc>
                <a:extLst>
                  <a:ext uri="{0D108BD9-81ED-4DB2-BD59-A6C34878D82A}">
                    <a16:rowId xmlns:a16="http://schemas.microsoft.com/office/drawing/2014/main" val="1219988699"/>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Observed</a:t>
                      </a: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90032183"/>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0</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6</a:t>
                      </a:r>
                    </a:p>
                  </a:txBody>
                  <a:tcPr>
                    <a:solidFill>
                      <a:srgbClr val="00B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14</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12</a:t>
                      </a:r>
                    </a:p>
                  </a:txBody>
                  <a:tcPr>
                    <a:solidFill>
                      <a:srgbClr val="FFC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5</a:t>
                      </a:r>
                    </a:p>
                  </a:txBody>
                  <a:tcPr>
                    <a:solidFill>
                      <a:srgbClr val="FF0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37</a:t>
                      </a:r>
                    </a:p>
                  </a:txBody>
                  <a:tcPr/>
                </a:tc>
                <a:extLst>
                  <a:ext uri="{0D108BD9-81ED-4DB2-BD59-A6C34878D82A}">
                    <a16:rowId xmlns:a16="http://schemas.microsoft.com/office/drawing/2014/main" val="1060485800"/>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1</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4</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13</a:t>
                      </a:r>
                    </a:p>
                  </a:txBody>
                  <a:tcPr>
                    <a:solidFill>
                      <a:srgbClr val="00B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33</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26</a:t>
                      </a:r>
                    </a:p>
                  </a:txBody>
                  <a:tcPr>
                    <a:solidFill>
                      <a:srgbClr val="FFC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76</a:t>
                      </a:r>
                    </a:p>
                  </a:txBody>
                  <a:tcPr/>
                </a:tc>
                <a:extLst>
                  <a:ext uri="{0D108BD9-81ED-4DB2-BD59-A6C34878D82A}">
                    <a16:rowId xmlns:a16="http://schemas.microsoft.com/office/drawing/2014/main" val="2879882964"/>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2</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5</a:t>
                      </a:r>
                    </a:p>
                  </a:txBody>
                  <a:tcPr>
                    <a:solidFill>
                      <a:srgbClr val="FFC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11</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65</a:t>
                      </a:r>
                    </a:p>
                  </a:txBody>
                  <a:tcPr>
                    <a:solidFill>
                      <a:srgbClr val="00B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93</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174</a:t>
                      </a:r>
                    </a:p>
                  </a:txBody>
                  <a:tcPr/>
                </a:tc>
                <a:extLst>
                  <a:ext uri="{0D108BD9-81ED-4DB2-BD59-A6C34878D82A}">
                    <a16:rowId xmlns:a16="http://schemas.microsoft.com/office/drawing/2014/main" val="2107523914"/>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a:t>
                      </a:r>
                    </a:p>
                  </a:txBody>
                  <a:tcPr>
                    <a:solidFill>
                      <a:srgbClr val="FF0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13</a:t>
                      </a:r>
                    </a:p>
                  </a:txBody>
                  <a:tcPr>
                    <a:solidFill>
                      <a:srgbClr val="FFC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108</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2840</a:t>
                      </a:r>
                    </a:p>
                  </a:txBody>
                  <a:tcPr>
                    <a:solidFill>
                      <a:srgbClr val="00B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2962</a:t>
                      </a:r>
                    </a:p>
                  </a:txBody>
                  <a:tcPr/>
                </a:tc>
                <a:extLst>
                  <a:ext uri="{0D108BD9-81ED-4DB2-BD59-A6C34878D82A}">
                    <a16:rowId xmlns:a16="http://schemas.microsoft.com/office/drawing/2014/main" val="2964050271"/>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All</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16</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51</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218</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2964</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3249</a:t>
                      </a:r>
                    </a:p>
                  </a:txBody>
                  <a:tcPr/>
                </a:tc>
                <a:extLst>
                  <a:ext uri="{0D108BD9-81ED-4DB2-BD59-A6C34878D82A}">
                    <a16:rowId xmlns:a16="http://schemas.microsoft.com/office/drawing/2014/main" val="462536519"/>
                  </a:ext>
                </a:extLst>
              </a:tr>
            </a:tbl>
          </a:graphicData>
        </a:graphic>
      </p:graphicFrame>
      <p:graphicFrame>
        <p:nvGraphicFramePr>
          <p:cNvPr id="17" name="Table 16">
            <a:extLst>
              <a:ext uri="{FF2B5EF4-FFF2-40B4-BE49-F238E27FC236}">
                <a16:creationId xmlns:a16="http://schemas.microsoft.com/office/drawing/2014/main" id="{4FB68527-017D-4376-AB93-0327F69BA2D9}"/>
              </a:ext>
            </a:extLst>
          </p:cNvPr>
          <p:cNvGraphicFramePr>
            <a:graphicFrameLocks noGrp="1"/>
          </p:cNvGraphicFramePr>
          <p:nvPr>
            <p:extLst>
              <p:ext uri="{D42A27DB-BD31-4B8C-83A1-F6EECF244321}">
                <p14:modId xmlns:p14="http://schemas.microsoft.com/office/powerpoint/2010/main" val="3146341905"/>
              </p:ext>
            </p:extLst>
          </p:nvPr>
        </p:nvGraphicFramePr>
        <p:xfrm>
          <a:off x="6377948" y="3771105"/>
          <a:ext cx="5015656" cy="2595880"/>
        </p:xfrm>
        <a:graphic>
          <a:graphicData uri="http://schemas.openxmlformats.org/drawingml/2006/table">
            <a:tbl>
              <a:tblPr firstRow="1" bandRow="1">
                <a:tableStyleId>{C48057BD-58BE-4B16-BA13-C1B129B5C4B6}</a:tableStyleId>
              </a:tblPr>
              <a:tblGrid>
                <a:gridCol w="1354667">
                  <a:extLst>
                    <a:ext uri="{9D8B030D-6E8A-4147-A177-3AD203B41FA5}">
                      <a16:colId xmlns:a16="http://schemas.microsoft.com/office/drawing/2014/main" val="288902081"/>
                    </a:ext>
                  </a:extLst>
                </a:gridCol>
                <a:gridCol w="527368">
                  <a:extLst>
                    <a:ext uri="{9D8B030D-6E8A-4147-A177-3AD203B41FA5}">
                      <a16:colId xmlns:a16="http://schemas.microsoft.com/office/drawing/2014/main" val="697112611"/>
                    </a:ext>
                  </a:extLst>
                </a:gridCol>
                <a:gridCol w="527368">
                  <a:extLst>
                    <a:ext uri="{9D8B030D-6E8A-4147-A177-3AD203B41FA5}">
                      <a16:colId xmlns:a16="http://schemas.microsoft.com/office/drawing/2014/main" val="3868849130"/>
                    </a:ext>
                  </a:extLst>
                </a:gridCol>
                <a:gridCol w="527368">
                  <a:extLst>
                    <a:ext uri="{9D8B030D-6E8A-4147-A177-3AD203B41FA5}">
                      <a16:colId xmlns:a16="http://schemas.microsoft.com/office/drawing/2014/main" val="3621865666"/>
                    </a:ext>
                  </a:extLst>
                </a:gridCol>
                <a:gridCol w="724218">
                  <a:extLst>
                    <a:ext uri="{9D8B030D-6E8A-4147-A177-3AD203B41FA5}">
                      <a16:colId xmlns:a16="http://schemas.microsoft.com/office/drawing/2014/main" val="3390611089"/>
                    </a:ext>
                  </a:extLst>
                </a:gridCol>
                <a:gridCol w="1354667">
                  <a:extLst>
                    <a:ext uri="{9D8B030D-6E8A-4147-A177-3AD203B41FA5}">
                      <a16:colId xmlns:a16="http://schemas.microsoft.com/office/drawing/2014/main" val="1444506241"/>
                    </a:ext>
                  </a:extLst>
                </a:gridCol>
              </a:tblGrid>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Predicted</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0</a:t>
                      </a:r>
                    </a:p>
                  </a:txBody>
                  <a:tcPr/>
                </a:tc>
                <a:tc>
                  <a:txBody>
                    <a:bodyPr/>
                    <a:lstStyle/>
                    <a:p>
                      <a:r>
                        <a:rPr lang="ru-RU" dirty="0">
                          <a:latin typeface="Tahoma" panose="020B0604030504040204" pitchFamily="34" charset="0"/>
                          <a:ea typeface="Tahoma" panose="020B0604030504040204" pitchFamily="34" charset="0"/>
                          <a:cs typeface="Tahoma" panose="020B0604030504040204" pitchFamily="34" charset="0"/>
                        </a:rPr>
                        <a:t>1</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ru-RU" dirty="0">
                          <a:latin typeface="Tahoma" panose="020B0604030504040204" pitchFamily="34" charset="0"/>
                          <a:ea typeface="Tahoma" panose="020B0604030504040204" pitchFamily="34" charset="0"/>
                          <a:cs typeface="Tahoma" panose="020B0604030504040204" pitchFamily="34" charset="0"/>
                        </a:rPr>
                        <a:t>2</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ru-RU" dirty="0">
                          <a:latin typeface="Tahoma" panose="020B0604030504040204" pitchFamily="34" charset="0"/>
                          <a:ea typeface="Tahoma" panose="020B0604030504040204" pitchFamily="34" charset="0"/>
                          <a:cs typeface="Tahoma" panose="020B0604030504040204" pitchFamily="34" charset="0"/>
                        </a:rPr>
                        <a:t>3</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All</a:t>
                      </a:r>
                    </a:p>
                  </a:txBody>
                  <a:tcPr/>
                </a:tc>
                <a:extLst>
                  <a:ext uri="{0D108BD9-81ED-4DB2-BD59-A6C34878D82A}">
                    <a16:rowId xmlns:a16="http://schemas.microsoft.com/office/drawing/2014/main" val="1219988699"/>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Observed</a:t>
                      </a: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90032183"/>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0</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4</a:t>
                      </a:r>
                    </a:p>
                  </a:txBody>
                  <a:tcPr>
                    <a:solidFill>
                      <a:srgbClr val="00B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9</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13</a:t>
                      </a:r>
                    </a:p>
                  </a:txBody>
                  <a:tcPr>
                    <a:solidFill>
                      <a:srgbClr val="FFC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11</a:t>
                      </a:r>
                    </a:p>
                  </a:txBody>
                  <a:tcPr>
                    <a:solidFill>
                      <a:srgbClr val="FF0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37</a:t>
                      </a:r>
                    </a:p>
                  </a:txBody>
                  <a:tcPr/>
                </a:tc>
                <a:extLst>
                  <a:ext uri="{0D108BD9-81ED-4DB2-BD59-A6C34878D82A}">
                    <a16:rowId xmlns:a16="http://schemas.microsoft.com/office/drawing/2014/main" val="1060485800"/>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1</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8</a:t>
                      </a:r>
                    </a:p>
                  </a:txBody>
                  <a:tcPr>
                    <a:solidFill>
                      <a:srgbClr val="00B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37</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29</a:t>
                      </a:r>
                    </a:p>
                  </a:txBody>
                  <a:tcPr>
                    <a:solidFill>
                      <a:srgbClr val="FFC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76</a:t>
                      </a:r>
                    </a:p>
                  </a:txBody>
                  <a:tcPr/>
                </a:tc>
                <a:extLst>
                  <a:ext uri="{0D108BD9-81ED-4DB2-BD59-A6C34878D82A}">
                    <a16:rowId xmlns:a16="http://schemas.microsoft.com/office/drawing/2014/main" val="2879882964"/>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2</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4</a:t>
                      </a:r>
                    </a:p>
                  </a:txBody>
                  <a:tcPr>
                    <a:solidFill>
                      <a:srgbClr val="FFC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9</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56</a:t>
                      </a:r>
                    </a:p>
                  </a:txBody>
                  <a:tcPr>
                    <a:solidFill>
                      <a:srgbClr val="00B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105</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174</a:t>
                      </a:r>
                    </a:p>
                  </a:txBody>
                  <a:tcPr/>
                </a:tc>
                <a:extLst>
                  <a:ext uri="{0D108BD9-81ED-4DB2-BD59-A6C34878D82A}">
                    <a16:rowId xmlns:a16="http://schemas.microsoft.com/office/drawing/2014/main" val="2107523914"/>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a:t>
                      </a:r>
                    </a:p>
                  </a:txBody>
                  <a:tcPr>
                    <a:solidFill>
                      <a:srgbClr val="FF0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6</a:t>
                      </a:r>
                    </a:p>
                  </a:txBody>
                  <a:tcPr>
                    <a:solidFill>
                      <a:srgbClr val="FFC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86</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2868</a:t>
                      </a:r>
                    </a:p>
                  </a:txBody>
                  <a:tcPr>
                    <a:solidFill>
                      <a:srgbClr val="00B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2962</a:t>
                      </a:r>
                    </a:p>
                  </a:txBody>
                  <a:tcPr/>
                </a:tc>
                <a:extLst>
                  <a:ext uri="{0D108BD9-81ED-4DB2-BD59-A6C34878D82A}">
                    <a16:rowId xmlns:a16="http://schemas.microsoft.com/office/drawing/2014/main" val="2964050271"/>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All</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12</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32</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192</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3013</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3249</a:t>
                      </a:r>
                    </a:p>
                  </a:txBody>
                  <a:tcPr/>
                </a:tc>
                <a:extLst>
                  <a:ext uri="{0D108BD9-81ED-4DB2-BD59-A6C34878D82A}">
                    <a16:rowId xmlns:a16="http://schemas.microsoft.com/office/drawing/2014/main" val="462536519"/>
                  </a:ext>
                </a:extLst>
              </a:tr>
            </a:tbl>
          </a:graphicData>
        </a:graphic>
      </p:graphicFrame>
      <p:graphicFrame>
        <p:nvGraphicFramePr>
          <p:cNvPr id="18" name="Table 2">
            <a:extLst>
              <a:ext uri="{FF2B5EF4-FFF2-40B4-BE49-F238E27FC236}">
                <a16:creationId xmlns:a16="http://schemas.microsoft.com/office/drawing/2014/main" id="{F5A16564-8479-4D02-B112-F49D31CACF91}"/>
              </a:ext>
            </a:extLst>
          </p:cNvPr>
          <p:cNvGraphicFramePr>
            <a:graphicFrameLocks noGrp="1"/>
          </p:cNvGraphicFramePr>
          <p:nvPr>
            <p:extLst>
              <p:ext uri="{D42A27DB-BD31-4B8C-83A1-F6EECF244321}">
                <p14:modId xmlns:p14="http://schemas.microsoft.com/office/powerpoint/2010/main" val="3172049646"/>
              </p:ext>
            </p:extLst>
          </p:nvPr>
        </p:nvGraphicFramePr>
        <p:xfrm>
          <a:off x="468000" y="3771105"/>
          <a:ext cx="5015656" cy="2595880"/>
        </p:xfrm>
        <a:graphic>
          <a:graphicData uri="http://schemas.openxmlformats.org/drawingml/2006/table">
            <a:tbl>
              <a:tblPr firstRow="1" bandRow="1">
                <a:tableStyleId>{C48057BD-58BE-4B16-BA13-C1B129B5C4B6}</a:tableStyleId>
              </a:tblPr>
              <a:tblGrid>
                <a:gridCol w="1354667">
                  <a:extLst>
                    <a:ext uri="{9D8B030D-6E8A-4147-A177-3AD203B41FA5}">
                      <a16:colId xmlns:a16="http://schemas.microsoft.com/office/drawing/2014/main" val="288902081"/>
                    </a:ext>
                  </a:extLst>
                </a:gridCol>
                <a:gridCol w="527368">
                  <a:extLst>
                    <a:ext uri="{9D8B030D-6E8A-4147-A177-3AD203B41FA5}">
                      <a16:colId xmlns:a16="http://schemas.microsoft.com/office/drawing/2014/main" val="697112611"/>
                    </a:ext>
                  </a:extLst>
                </a:gridCol>
                <a:gridCol w="527368">
                  <a:extLst>
                    <a:ext uri="{9D8B030D-6E8A-4147-A177-3AD203B41FA5}">
                      <a16:colId xmlns:a16="http://schemas.microsoft.com/office/drawing/2014/main" val="3868849130"/>
                    </a:ext>
                  </a:extLst>
                </a:gridCol>
                <a:gridCol w="527368">
                  <a:extLst>
                    <a:ext uri="{9D8B030D-6E8A-4147-A177-3AD203B41FA5}">
                      <a16:colId xmlns:a16="http://schemas.microsoft.com/office/drawing/2014/main" val="3621865666"/>
                    </a:ext>
                  </a:extLst>
                </a:gridCol>
                <a:gridCol w="724218">
                  <a:extLst>
                    <a:ext uri="{9D8B030D-6E8A-4147-A177-3AD203B41FA5}">
                      <a16:colId xmlns:a16="http://schemas.microsoft.com/office/drawing/2014/main" val="3390611089"/>
                    </a:ext>
                  </a:extLst>
                </a:gridCol>
                <a:gridCol w="1354667">
                  <a:extLst>
                    <a:ext uri="{9D8B030D-6E8A-4147-A177-3AD203B41FA5}">
                      <a16:colId xmlns:a16="http://schemas.microsoft.com/office/drawing/2014/main" val="1444506241"/>
                    </a:ext>
                  </a:extLst>
                </a:gridCol>
              </a:tblGrid>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Predicted</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0</a:t>
                      </a:r>
                    </a:p>
                  </a:txBody>
                  <a:tcPr/>
                </a:tc>
                <a:tc>
                  <a:txBody>
                    <a:bodyPr/>
                    <a:lstStyle/>
                    <a:p>
                      <a:r>
                        <a:rPr lang="ru-RU" dirty="0">
                          <a:latin typeface="Tahoma" panose="020B0604030504040204" pitchFamily="34" charset="0"/>
                          <a:ea typeface="Tahoma" panose="020B0604030504040204" pitchFamily="34" charset="0"/>
                          <a:cs typeface="Tahoma" panose="020B0604030504040204" pitchFamily="34" charset="0"/>
                        </a:rPr>
                        <a:t>1</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ru-RU" dirty="0">
                          <a:latin typeface="Tahoma" panose="020B0604030504040204" pitchFamily="34" charset="0"/>
                          <a:ea typeface="Tahoma" panose="020B0604030504040204" pitchFamily="34" charset="0"/>
                          <a:cs typeface="Tahoma" panose="020B0604030504040204" pitchFamily="34" charset="0"/>
                        </a:rPr>
                        <a:t>2</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ru-RU" dirty="0">
                          <a:latin typeface="Tahoma" panose="020B0604030504040204" pitchFamily="34" charset="0"/>
                          <a:ea typeface="Tahoma" panose="020B0604030504040204" pitchFamily="34" charset="0"/>
                          <a:cs typeface="Tahoma" panose="020B0604030504040204" pitchFamily="34" charset="0"/>
                        </a:rPr>
                        <a:t>3</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All</a:t>
                      </a:r>
                    </a:p>
                  </a:txBody>
                  <a:tcPr/>
                </a:tc>
                <a:extLst>
                  <a:ext uri="{0D108BD9-81ED-4DB2-BD59-A6C34878D82A}">
                    <a16:rowId xmlns:a16="http://schemas.microsoft.com/office/drawing/2014/main" val="1219988699"/>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Observed</a:t>
                      </a: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90032183"/>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0</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12</a:t>
                      </a:r>
                    </a:p>
                  </a:txBody>
                  <a:tcPr>
                    <a:solidFill>
                      <a:srgbClr val="00B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11</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10</a:t>
                      </a:r>
                    </a:p>
                  </a:txBody>
                  <a:tcPr>
                    <a:solidFill>
                      <a:srgbClr val="FFC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4</a:t>
                      </a:r>
                    </a:p>
                  </a:txBody>
                  <a:tcPr>
                    <a:solidFill>
                      <a:srgbClr val="FF0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37</a:t>
                      </a:r>
                    </a:p>
                  </a:txBody>
                  <a:tcPr/>
                </a:tc>
                <a:extLst>
                  <a:ext uri="{0D108BD9-81ED-4DB2-BD59-A6C34878D82A}">
                    <a16:rowId xmlns:a16="http://schemas.microsoft.com/office/drawing/2014/main" val="1060485800"/>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1</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9</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25</a:t>
                      </a:r>
                    </a:p>
                  </a:txBody>
                  <a:tcPr>
                    <a:solidFill>
                      <a:srgbClr val="00B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28</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14</a:t>
                      </a:r>
                    </a:p>
                  </a:txBody>
                  <a:tcPr>
                    <a:solidFill>
                      <a:srgbClr val="FFC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76</a:t>
                      </a:r>
                    </a:p>
                  </a:txBody>
                  <a:tcPr/>
                </a:tc>
                <a:extLst>
                  <a:ext uri="{0D108BD9-81ED-4DB2-BD59-A6C34878D82A}">
                    <a16:rowId xmlns:a16="http://schemas.microsoft.com/office/drawing/2014/main" val="2879882964"/>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2</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12</a:t>
                      </a:r>
                    </a:p>
                  </a:txBody>
                  <a:tcPr>
                    <a:solidFill>
                      <a:srgbClr val="FFC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22</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70</a:t>
                      </a:r>
                    </a:p>
                  </a:txBody>
                  <a:tcPr>
                    <a:solidFill>
                      <a:srgbClr val="00B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70</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174</a:t>
                      </a:r>
                    </a:p>
                  </a:txBody>
                  <a:tcPr/>
                </a:tc>
                <a:extLst>
                  <a:ext uri="{0D108BD9-81ED-4DB2-BD59-A6C34878D82A}">
                    <a16:rowId xmlns:a16="http://schemas.microsoft.com/office/drawing/2014/main" val="2107523914"/>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7</a:t>
                      </a:r>
                    </a:p>
                  </a:txBody>
                  <a:tcPr>
                    <a:solidFill>
                      <a:srgbClr val="FF0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33</a:t>
                      </a:r>
                    </a:p>
                  </a:txBody>
                  <a:tcPr>
                    <a:solidFill>
                      <a:srgbClr val="FFC00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163</a:t>
                      </a:r>
                    </a:p>
                  </a:txBody>
                  <a:tcPr>
                    <a:solidFill>
                      <a:srgbClr val="92D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2759</a:t>
                      </a:r>
                    </a:p>
                  </a:txBody>
                  <a:tcPr>
                    <a:solidFill>
                      <a:srgbClr val="00B050"/>
                    </a:solidFill>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2962</a:t>
                      </a:r>
                    </a:p>
                  </a:txBody>
                  <a:tcPr/>
                </a:tc>
                <a:extLst>
                  <a:ext uri="{0D108BD9-81ED-4DB2-BD59-A6C34878D82A}">
                    <a16:rowId xmlns:a16="http://schemas.microsoft.com/office/drawing/2014/main" val="2964050271"/>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All</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40</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91</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271</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2847</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3249</a:t>
                      </a:r>
                    </a:p>
                  </a:txBody>
                  <a:tcPr/>
                </a:tc>
                <a:extLst>
                  <a:ext uri="{0D108BD9-81ED-4DB2-BD59-A6C34878D82A}">
                    <a16:rowId xmlns:a16="http://schemas.microsoft.com/office/drawing/2014/main" val="462536519"/>
                  </a:ext>
                </a:extLst>
              </a:tr>
            </a:tbl>
          </a:graphicData>
        </a:graphic>
      </p:graphicFrame>
      <p:sp>
        <p:nvSpPr>
          <p:cNvPr id="19" name="TextBox 18">
            <a:extLst>
              <a:ext uri="{FF2B5EF4-FFF2-40B4-BE49-F238E27FC236}">
                <a16:creationId xmlns:a16="http://schemas.microsoft.com/office/drawing/2014/main" id="{B9A1E151-E415-45E9-A8E2-475FC955899F}"/>
              </a:ext>
            </a:extLst>
          </p:cNvPr>
          <p:cNvSpPr txBox="1"/>
          <p:nvPr/>
        </p:nvSpPr>
        <p:spPr>
          <a:xfrm>
            <a:off x="6365590" y="3149280"/>
            <a:ext cx="1635409" cy="307777"/>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Catboost</a:t>
            </a:r>
            <a:r>
              <a:rPr lang="en-US" dirty="0">
                <a:latin typeface="Tahoma" panose="020B0604030504040204" pitchFamily="34" charset="0"/>
                <a:ea typeface="Tahoma" panose="020B0604030504040204" pitchFamily="34" charset="0"/>
                <a:cs typeface="Tahoma" panose="020B0604030504040204" pitchFamily="34" charset="0"/>
              </a:rPr>
              <a:t> (ML)</a:t>
            </a:r>
          </a:p>
        </p:txBody>
      </p:sp>
      <p:sp>
        <p:nvSpPr>
          <p:cNvPr id="20" name="TextBox 19">
            <a:extLst>
              <a:ext uri="{FF2B5EF4-FFF2-40B4-BE49-F238E27FC236}">
                <a16:creationId xmlns:a16="http://schemas.microsoft.com/office/drawing/2014/main" id="{C5EF4E59-4221-407E-99C3-5C80B9AA0CF5}"/>
              </a:ext>
            </a:extLst>
          </p:cNvPr>
          <p:cNvSpPr txBox="1"/>
          <p:nvPr/>
        </p:nvSpPr>
        <p:spPr>
          <a:xfrm>
            <a:off x="9318099" y="3443789"/>
            <a:ext cx="1977081" cy="307777"/>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Aspatial ⬇️</a:t>
            </a:r>
          </a:p>
        </p:txBody>
      </p:sp>
      <p:sp>
        <p:nvSpPr>
          <p:cNvPr id="21" name="TextBox 20">
            <a:extLst>
              <a:ext uri="{FF2B5EF4-FFF2-40B4-BE49-F238E27FC236}">
                <a16:creationId xmlns:a16="http://schemas.microsoft.com/office/drawing/2014/main" id="{E7A9DCED-81BA-496A-BC2A-D427FD0B5235}"/>
              </a:ext>
            </a:extLst>
          </p:cNvPr>
          <p:cNvSpPr txBox="1"/>
          <p:nvPr/>
        </p:nvSpPr>
        <p:spPr>
          <a:xfrm>
            <a:off x="3163330" y="3421243"/>
            <a:ext cx="2320326" cy="307777"/>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Trend-corrected (SLA) ⬇️</a:t>
            </a:r>
          </a:p>
        </p:txBody>
      </p:sp>
      <p:sp>
        <p:nvSpPr>
          <p:cNvPr id="22" name="TextBox 21">
            <a:extLst>
              <a:ext uri="{FF2B5EF4-FFF2-40B4-BE49-F238E27FC236}">
                <a16:creationId xmlns:a16="http://schemas.microsoft.com/office/drawing/2014/main" id="{A4D3C08E-95F8-4842-863A-0CC93B8D28C4}"/>
              </a:ext>
            </a:extLst>
          </p:cNvPr>
          <p:cNvSpPr txBox="1"/>
          <p:nvPr/>
        </p:nvSpPr>
        <p:spPr>
          <a:xfrm>
            <a:off x="302801" y="1152720"/>
            <a:ext cx="5346053" cy="167898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Based on the # of trips per flow</a:t>
            </a:r>
          </a:p>
          <a:p>
            <a:pPr>
              <a:lnSpc>
                <a:spcPct val="150000"/>
              </a:lnSpc>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Each quartile contains 25% of trips </a:t>
            </a:r>
          </a:p>
        </p:txBody>
      </p:sp>
    </p:spTree>
    <p:extLst>
      <p:ext uri="{BB962C8B-B14F-4D97-AF65-F5344CB8AC3E}">
        <p14:creationId xmlns:p14="http://schemas.microsoft.com/office/powerpoint/2010/main" val="297552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690C9EDD-55A9-44DD-8BB7-ED7B77F1E3B9}"/>
              </a:ext>
            </a:extLst>
          </p:cNvPr>
          <p:cNvSpPr>
            <a:spLocks noGrp="1"/>
          </p:cNvSpPr>
          <p:nvPr>
            <p:ph type="ftr" idx="11"/>
          </p:nvPr>
        </p:nvSpPr>
        <p:spPr/>
        <p:txBody>
          <a:bodyPr/>
          <a:lstStyle/>
          <a:p>
            <a:r>
              <a:rPr lang="de-CH"/>
              <a:t>Eduardo B. Falbel</a:t>
            </a:r>
            <a:endParaRPr lang="de-CH" dirty="0"/>
          </a:p>
        </p:txBody>
      </p:sp>
      <p:sp>
        <p:nvSpPr>
          <p:cNvPr id="20" name="CustomShape 1">
            <a:extLst>
              <a:ext uri="{FF2B5EF4-FFF2-40B4-BE49-F238E27FC236}">
                <a16:creationId xmlns:a16="http://schemas.microsoft.com/office/drawing/2014/main" id="{609A00B3-891F-4B30-953A-96AB3DB50580}"/>
              </a:ext>
            </a:extLst>
          </p:cNvPr>
          <p:cNvSpPr/>
          <p:nvPr/>
        </p:nvSpPr>
        <p:spPr>
          <a:xfrm>
            <a:off x="468000" y="260280"/>
            <a:ext cx="10984680" cy="892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rtl="0">
              <a:spcBef>
                <a:spcPts val="0"/>
              </a:spcBef>
              <a:spcAft>
                <a:spcPts val="0"/>
              </a:spcAft>
            </a:pPr>
            <a:r>
              <a:rPr lang="en-US" sz="3600" b="0" i="0" u="none" strike="noStrike" dirty="0">
                <a:solidFill>
                  <a:srgbClr val="000000"/>
                </a:solidFill>
                <a:effectLst/>
                <a:latin typeface="Tahoma" panose="020B0604030504040204" pitchFamily="34" charset="0"/>
              </a:rPr>
              <a:t>Residual analysis</a:t>
            </a:r>
          </a:p>
        </p:txBody>
      </p:sp>
      <p:sp>
        <p:nvSpPr>
          <p:cNvPr id="21" name="CustomShape 2">
            <a:extLst>
              <a:ext uri="{FF2B5EF4-FFF2-40B4-BE49-F238E27FC236}">
                <a16:creationId xmlns:a16="http://schemas.microsoft.com/office/drawing/2014/main" id="{19233DD6-02C6-4D14-B9D8-CCF675E4E288}"/>
              </a:ext>
            </a:extLst>
          </p:cNvPr>
          <p:cNvSpPr/>
          <p:nvPr/>
        </p:nvSpPr>
        <p:spPr>
          <a:xfrm>
            <a:off x="10473840" y="6522480"/>
            <a:ext cx="60444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fld id="{55A5FCC3-A28E-49AB-9593-F1D41666B8D9}" type="datetime1">
              <a:rPr lang="de-CH" sz="800" b="0" strike="noStrike" spc="-1">
                <a:solidFill>
                  <a:srgbClr val="000000"/>
                </a:solidFill>
                <a:latin typeface="Tahoma" panose="020B0604030504040204" pitchFamily="34" charset="0"/>
                <a:ea typeface="Tahoma" panose="020B0604030504040204" pitchFamily="34" charset="0"/>
              </a:rPr>
              <a:t>22.05.23</a:t>
            </a:fld>
            <a:endParaRPr lang="en-US" sz="800" b="0" strike="noStrike" spc="-1" dirty="0">
              <a:latin typeface="Tahoma" panose="020B0604030504040204" pitchFamily="34" charset="0"/>
            </a:endParaRPr>
          </a:p>
        </p:txBody>
      </p:sp>
      <p:sp>
        <p:nvSpPr>
          <p:cNvPr id="22" name="CustomShape 4">
            <a:extLst>
              <a:ext uri="{FF2B5EF4-FFF2-40B4-BE49-F238E27FC236}">
                <a16:creationId xmlns:a16="http://schemas.microsoft.com/office/drawing/2014/main" id="{7AD135A8-3E60-493A-A70D-DE35084954C0}"/>
              </a:ext>
            </a:extLst>
          </p:cNvPr>
          <p:cNvSpPr/>
          <p:nvPr/>
        </p:nvSpPr>
        <p:spPr>
          <a:xfrm>
            <a:off x="11137680" y="6522480"/>
            <a:ext cx="31500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7B7A1E6F-DEFC-425C-BA8B-74573EED6479}" type="slidenum">
              <a:rPr lang="de-CH" sz="800" b="0" strike="noStrike" spc="-1">
                <a:solidFill>
                  <a:srgbClr val="000000"/>
                </a:solidFill>
                <a:latin typeface="Tahoma" panose="020B0604030504040204" pitchFamily="34" charset="0"/>
                <a:ea typeface="Tahoma" panose="020B0604030504040204" pitchFamily="34" charset="0"/>
              </a:rPr>
              <a:t>14</a:t>
            </a:fld>
            <a:endParaRPr lang="en-US" sz="800" b="0" strike="noStrike" spc="-1" dirty="0">
              <a:latin typeface="Tahoma" panose="020B0604030504040204" pitchFamily="34" charset="0"/>
            </a:endParaRPr>
          </a:p>
        </p:txBody>
      </p:sp>
      <p:pic>
        <p:nvPicPr>
          <p:cNvPr id="23" name="Picture 22" descr="Chart, logo, company name&#10;&#10;Description automatically generated">
            <a:extLst>
              <a:ext uri="{FF2B5EF4-FFF2-40B4-BE49-F238E27FC236}">
                <a16:creationId xmlns:a16="http://schemas.microsoft.com/office/drawing/2014/main" id="{D3EEF26C-7292-406B-B61D-181727FC667C}"/>
              </a:ext>
            </a:extLst>
          </p:cNvPr>
          <p:cNvPicPr>
            <a:picLocks noChangeAspect="1"/>
          </p:cNvPicPr>
          <p:nvPr/>
        </p:nvPicPr>
        <p:blipFill>
          <a:blip r:embed="rId3"/>
          <a:stretch>
            <a:fillRect/>
          </a:stretch>
        </p:blipFill>
        <p:spPr>
          <a:xfrm>
            <a:off x="1437685" y="806785"/>
            <a:ext cx="9056675" cy="5715695"/>
          </a:xfrm>
          <a:prstGeom prst="rect">
            <a:avLst/>
          </a:prstGeom>
        </p:spPr>
      </p:pic>
    </p:spTree>
    <p:extLst>
      <p:ext uri="{BB962C8B-B14F-4D97-AF65-F5344CB8AC3E}">
        <p14:creationId xmlns:p14="http://schemas.microsoft.com/office/powerpoint/2010/main" val="1757684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68000" y="260280"/>
            <a:ext cx="10984680" cy="892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rtl="0">
              <a:spcBef>
                <a:spcPts val="0"/>
              </a:spcBef>
              <a:spcAft>
                <a:spcPts val="0"/>
              </a:spcAft>
            </a:pPr>
            <a:r>
              <a:rPr lang="en-US" sz="4400" b="0" i="0" u="none" strike="noStrike" dirty="0">
                <a:solidFill>
                  <a:srgbClr val="000000"/>
                </a:solidFill>
                <a:effectLst/>
                <a:latin typeface="Tahoma" panose="020B0604030504040204" pitchFamily="34" charset="0"/>
              </a:rPr>
              <a:t>Conclusion</a:t>
            </a:r>
            <a:endParaRPr lang="en-US" sz="3200" b="0" i="0" u="none" strike="noStrike" dirty="0">
              <a:solidFill>
                <a:srgbClr val="000000"/>
              </a:solidFill>
              <a:effectLst/>
              <a:latin typeface="Tahoma" panose="020B0604030504040204" pitchFamily="34" charset="0"/>
            </a:endParaRPr>
          </a:p>
        </p:txBody>
      </p:sp>
      <p:sp>
        <p:nvSpPr>
          <p:cNvPr id="96" name="CustomShape 2"/>
          <p:cNvSpPr/>
          <p:nvPr/>
        </p:nvSpPr>
        <p:spPr>
          <a:xfrm>
            <a:off x="10473840" y="6522480"/>
            <a:ext cx="60444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fld id="{55A5FCC3-A28E-49AB-9593-F1D41666B8D9}" type="datetime1">
              <a:rPr lang="de-CH" sz="800" b="0" strike="noStrike" spc="-1">
                <a:solidFill>
                  <a:srgbClr val="000000"/>
                </a:solidFill>
                <a:latin typeface="Tahoma" panose="020B0604030504040204" pitchFamily="34" charset="0"/>
                <a:ea typeface="Tahoma" panose="020B0604030504040204" pitchFamily="34" charset="0"/>
              </a:rPr>
              <a:t>22.05.23</a:t>
            </a:fld>
            <a:endParaRPr lang="en-US" sz="800" b="0" strike="noStrike" spc="-1" dirty="0">
              <a:latin typeface="Tahoma" panose="020B0604030504040204" pitchFamily="34" charset="0"/>
            </a:endParaRPr>
          </a:p>
        </p:txBody>
      </p:sp>
      <p:sp>
        <p:nvSpPr>
          <p:cNvPr id="98" name="CustomShape 4"/>
          <p:cNvSpPr/>
          <p:nvPr/>
        </p:nvSpPr>
        <p:spPr>
          <a:xfrm>
            <a:off x="11137680" y="6522480"/>
            <a:ext cx="31500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7B7A1E6F-DEFC-425C-BA8B-74573EED6479}" type="slidenum">
              <a:rPr lang="de-CH" sz="800" b="0" strike="noStrike" spc="-1">
                <a:solidFill>
                  <a:srgbClr val="000000"/>
                </a:solidFill>
                <a:latin typeface="Tahoma" panose="020B0604030504040204" pitchFamily="34" charset="0"/>
                <a:ea typeface="Tahoma" panose="020B0604030504040204" pitchFamily="34" charset="0"/>
              </a:rPr>
              <a:t>15</a:t>
            </a:fld>
            <a:endParaRPr lang="en-US" sz="800" b="0" strike="noStrike" spc="-1" dirty="0">
              <a:latin typeface="Tahoma" panose="020B0604030504040204" pitchFamily="34" charset="0"/>
            </a:endParaRPr>
          </a:p>
        </p:txBody>
      </p:sp>
      <p:sp>
        <p:nvSpPr>
          <p:cNvPr id="4" name="Text Placeholder 3">
            <a:extLst>
              <a:ext uri="{FF2B5EF4-FFF2-40B4-BE49-F238E27FC236}">
                <a16:creationId xmlns:a16="http://schemas.microsoft.com/office/drawing/2014/main" id="{CE8EA730-87DA-72E2-3FBC-6F10CD87C386}"/>
              </a:ext>
            </a:extLst>
          </p:cNvPr>
          <p:cNvSpPr>
            <a:spLocks noGrp="1"/>
          </p:cNvSpPr>
          <p:nvPr>
            <p:ph type="body" idx="1"/>
          </p:nvPr>
        </p:nvSpPr>
        <p:spPr/>
        <p:txBody>
          <a:bodyPr/>
          <a:lstStyle/>
          <a:p>
            <a:r>
              <a:rPr lang="en-US" dirty="0"/>
              <a:t>We ARE able to predict cycling flows in cities with a reasonable degree of accuracy</a:t>
            </a:r>
          </a:p>
          <a:p>
            <a:pPr marL="114300" indent="0">
              <a:buNone/>
            </a:pPr>
            <a:endParaRPr lang="en-US" dirty="0"/>
          </a:p>
          <a:p>
            <a:r>
              <a:rPr lang="en-US" dirty="0"/>
              <a:t>For now, the trend-corrected (SLA) predictor was the best</a:t>
            </a:r>
          </a:p>
          <a:p>
            <a:pPr marL="114300" indent="0">
              <a:buNone/>
            </a:pPr>
            <a:endParaRPr lang="en-US" dirty="0"/>
          </a:p>
          <a:p>
            <a:r>
              <a:rPr lang="en-US" dirty="0"/>
              <a:t>There is ample room for improving our ML model</a:t>
            </a:r>
          </a:p>
        </p:txBody>
      </p:sp>
      <p:sp>
        <p:nvSpPr>
          <p:cNvPr id="15" name="Footer Placeholder 13">
            <a:extLst>
              <a:ext uri="{FF2B5EF4-FFF2-40B4-BE49-F238E27FC236}">
                <a16:creationId xmlns:a16="http://schemas.microsoft.com/office/drawing/2014/main" id="{47346F75-93E6-4749-A7F8-0754C7409081}"/>
              </a:ext>
            </a:extLst>
          </p:cNvPr>
          <p:cNvSpPr>
            <a:spLocks noGrp="1"/>
          </p:cNvSpPr>
          <p:nvPr>
            <p:ph type="ftr" idx="11"/>
          </p:nvPr>
        </p:nvSpPr>
        <p:spPr/>
        <p:txBody>
          <a:bodyPr/>
          <a:lstStyle/>
          <a:p>
            <a:r>
              <a:rPr lang="de-CH"/>
              <a:t>Eduardo B. Falbel</a:t>
            </a:r>
            <a:endParaRPr lang="de-CH" dirty="0"/>
          </a:p>
        </p:txBody>
      </p:sp>
    </p:spTree>
    <p:extLst>
      <p:ext uri="{BB962C8B-B14F-4D97-AF65-F5344CB8AC3E}">
        <p14:creationId xmlns:p14="http://schemas.microsoft.com/office/powerpoint/2010/main" val="285591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4"/>
          <p:cNvSpPr/>
          <p:nvPr/>
        </p:nvSpPr>
        <p:spPr>
          <a:xfrm>
            <a:off x="11137680" y="6522480"/>
            <a:ext cx="31500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7B7A1E6F-DEFC-425C-BA8B-74573EED6479}" type="slidenum">
              <a:rPr lang="de-CH" sz="800" b="0" strike="noStrike" spc="-1">
                <a:solidFill>
                  <a:srgbClr val="000000"/>
                </a:solidFill>
                <a:latin typeface="Tahoma" panose="020B0604030504040204" pitchFamily="34" charset="0"/>
                <a:ea typeface="Tahoma" panose="020B0604030504040204" pitchFamily="34" charset="0"/>
              </a:rPr>
              <a:t>16</a:t>
            </a:fld>
            <a:endParaRPr lang="en-US" sz="800" b="0" strike="noStrike" spc="-1" dirty="0">
              <a:latin typeface="Tahoma" panose="020B0604030504040204" pitchFamily="34" charset="0"/>
            </a:endParaRPr>
          </a:p>
        </p:txBody>
      </p:sp>
      <p:sp>
        <p:nvSpPr>
          <p:cNvPr id="2" name="Title 1">
            <a:extLst>
              <a:ext uri="{FF2B5EF4-FFF2-40B4-BE49-F238E27FC236}">
                <a16:creationId xmlns:a16="http://schemas.microsoft.com/office/drawing/2014/main" id="{F498EB0D-6F96-4EA0-FE5D-8BB1E59259A8}"/>
              </a:ext>
            </a:extLst>
          </p:cNvPr>
          <p:cNvSpPr>
            <a:spLocks noGrp="1"/>
          </p:cNvSpPr>
          <p:nvPr>
            <p:ph type="title"/>
          </p:nvPr>
        </p:nvSpPr>
        <p:spPr/>
        <p:txBody>
          <a:bodyPr/>
          <a:lstStyle/>
          <a:p>
            <a:pPr marL="0" marR="0" lvl="0" indent="0" algn="l" rtl="0">
              <a:lnSpc>
                <a:spcPct val="90000"/>
              </a:lnSpc>
              <a:spcBef>
                <a:spcPts val="0"/>
              </a:spcBef>
              <a:spcAft>
                <a:spcPts val="0"/>
              </a:spcAft>
              <a:buNone/>
            </a:pPr>
            <a:r>
              <a:rPr lang="en-US" sz="4400" b="0" i="0" u="none" strike="noStrike" cap="none" dirty="0">
                <a:solidFill>
                  <a:srgbClr val="000000"/>
                </a:solidFill>
                <a:sym typeface="Arial"/>
              </a:rPr>
              <a:t>Ongoing and Future work</a:t>
            </a:r>
            <a:endParaRPr lang="en-US" sz="4400" b="0" i="0" u="none" strike="noStrike" cap="none" dirty="0">
              <a:solidFill>
                <a:schemeClr val="dk1"/>
              </a:solidFill>
              <a:sym typeface="Calibri"/>
            </a:endParaRPr>
          </a:p>
        </p:txBody>
      </p:sp>
      <p:sp>
        <p:nvSpPr>
          <p:cNvPr id="3" name="Text Placeholder 2">
            <a:extLst>
              <a:ext uri="{FF2B5EF4-FFF2-40B4-BE49-F238E27FC236}">
                <a16:creationId xmlns:a16="http://schemas.microsoft.com/office/drawing/2014/main" id="{FA661546-14B8-F946-FC44-FC73C6D1E1CD}"/>
              </a:ext>
            </a:extLst>
          </p:cNvPr>
          <p:cNvSpPr>
            <a:spLocks noGrp="1"/>
          </p:cNvSpPr>
          <p:nvPr>
            <p:ph type="body" idx="1"/>
          </p:nvPr>
        </p:nvSpPr>
        <p:spPr>
          <a:xfrm>
            <a:off x="609480" y="1604520"/>
            <a:ext cx="10843200" cy="3977280"/>
          </a:xfrm>
        </p:spPr>
        <p:txBody>
          <a:bodyPr>
            <a:noAutofit/>
          </a:bodyPr>
          <a:lstStyle/>
          <a:p>
            <a:pPr marL="293310" lvl="0" indent="-285750">
              <a:lnSpc>
                <a:spcPct val="150000"/>
              </a:lnSpc>
              <a:spcBef>
                <a:spcPts val="0"/>
              </a:spcBef>
              <a:buClr>
                <a:srgbClr val="000000"/>
              </a:buClr>
            </a:pPr>
            <a:r>
              <a:rPr lang="en-US" dirty="0"/>
              <a:t>Why does the trend-corrected predictor (SLA model) fail to capture spatial dependence?</a:t>
            </a:r>
          </a:p>
          <a:p>
            <a:pPr marL="7560" lvl="0" indent="0">
              <a:lnSpc>
                <a:spcPct val="150000"/>
              </a:lnSpc>
              <a:spcBef>
                <a:spcPts val="0"/>
              </a:spcBef>
              <a:buClr>
                <a:srgbClr val="000000"/>
              </a:buClr>
              <a:buNone/>
            </a:pPr>
            <a:endParaRPr lang="en-US" dirty="0"/>
          </a:p>
          <a:p>
            <a:pPr marL="293310" lvl="0" indent="-285750">
              <a:lnSpc>
                <a:spcPct val="150000"/>
              </a:lnSpc>
              <a:spcBef>
                <a:spcPts val="0"/>
              </a:spcBef>
              <a:buClr>
                <a:srgbClr val="000000"/>
              </a:buClr>
            </a:pPr>
            <a:r>
              <a:rPr lang="en-US" dirty="0"/>
              <a:t>Apply hyper-parameter tuning to ML model</a:t>
            </a:r>
          </a:p>
          <a:p>
            <a:pPr marL="7560" lvl="0" indent="0">
              <a:lnSpc>
                <a:spcPct val="150000"/>
              </a:lnSpc>
              <a:spcBef>
                <a:spcPts val="0"/>
              </a:spcBef>
              <a:buClr>
                <a:srgbClr val="000000"/>
              </a:buClr>
              <a:buNone/>
            </a:pPr>
            <a:endParaRPr lang="en-US" dirty="0"/>
          </a:p>
          <a:p>
            <a:pPr marL="293310" lvl="0" indent="-285750">
              <a:lnSpc>
                <a:spcPct val="150000"/>
              </a:lnSpc>
              <a:spcBef>
                <a:spcPts val="0"/>
              </a:spcBef>
              <a:buClr>
                <a:srgbClr val="000000"/>
              </a:buClr>
            </a:pPr>
            <a:r>
              <a:rPr lang="en-US" dirty="0"/>
              <a:t>Develop generalizable model (to other cities)</a:t>
            </a:r>
          </a:p>
        </p:txBody>
      </p:sp>
      <p:sp>
        <p:nvSpPr>
          <p:cNvPr id="12" name="Slide Number Placeholder 11">
            <a:extLst>
              <a:ext uri="{FF2B5EF4-FFF2-40B4-BE49-F238E27FC236}">
                <a16:creationId xmlns:a16="http://schemas.microsoft.com/office/drawing/2014/main" id="{C784224D-15C3-4715-89CB-BBA702574276}"/>
              </a:ext>
            </a:extLst>
          </p:cNvPr>
          <p:cNvSpPr>
            <a:spLocks noGrp="1"/>
          </p:cNvSpPr>
          <p:nvPr>
            <p:ph type="sldNum" idx="12"/>
          </p:nvPr>
        </p:nvSpPr>
        <p:spPr/>
        <p:txBody>
          <a:bodyPr/>
          <a:lstStyle/>
          <a:p>
            <a:fld id="{00000000-1234-1234-1234-123412341234}" type="slidenum">
              <a:rPr lang="en-US" smtClean="0"/>
              <a:pPr/>
              <a:t>16</a:t>
            </a:fld>
            <a:endParaRPr lang="en-US" dirty="0">
              <a:sym typeface="Calibri"/>
            </a:endParaRPr>
          </a:p>
        </p:txBody>
      </p:sp>
      <p:sp>
        <p:nvSpPr>
          <p:cNvPr id="15" name="Footer Placeholder 14">
            <a:extLst>
              <a:ext uri="{FF2B5EF4-FFF2-40B4-BE49-F238E27FC236}">
                <a16:creationId xmlns:a16="http://schemas.microsoft.com/office/drawing/2014/main" id="{32C4175A-0EA4-4CD9-995A-F36B19D31CCB}"/>
              </a:ext>
            </a:extLst>
          </p:cNvPr>
          <p:cNvSpPr>
            <a:spLocks noGrp="1"/>
          </p:cNvSpPr>
          <p:nvPr>
            <p:ph type="ftr" idx="11"/>
          </p:nvPr>
        </p:nvSpPr>
        <p:spPr/>
        <p:txBody>
          <a:bodyPr/>
          <a:lstStyle/>
          <a:p>
            <a:r>
              <a:rPr lang="de-CH"/>
              <a:t>Eduardo B. Falbel</a:t>
            </a:r>
            <a:endParaRPr lang="de-CH" dirty="0"/>
          </a:p>
        </p:txBody>
      </p:sp>
    </p:spTree>
    <p:extLst>
      <p:ext uri="{BB962C8B-B14F-4D97-AF65-F5344CB8AC3E}">
        <p14:creationId xmlns:p14="http://schemas.microsoft.com/office/powerpoint/2010/main" val="328746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3" name="Text Placeholder 2">
            <a:extLst>
              <a:ext uri="{FF2B5EF4-FFF2-40B4-BE49-F238E27FC236}">
                <a16:creationId xmlns:a16="http://schemas.microsoft.com/office/drawing/2014/main" id="{B1648C3C-0673-E31D-F4FA-CE83E9764EC3}"/>
              </a:ext>
            </a:extLst>
          </p:cNvPr>
          <p:cNvSpPr>
            <a:spLocks noGrp="1"/>
          </p:cNvSpPr>
          <p:nvPr>
            <p:ph type="body" idx="1"/>
          </p:nvPr>
        </p:nvSpPr>
        <p:spPr>
          <a:xfrm>
            <a:off x="609780" y="525528"/>
            <a:ext cx="10972440" cy="3977280"/>
          </a:xfrm>
        </p:spPr>
        <p:txBody>
          <a:bodyPr>
            <a:normAutofit/>
          </a:bodyPr>
          <a:lstStyle/>
          <a:p>
            <a:pPr marL="114300" indent="0">
              <a:buNone/>
            </a:pPr>
            <a:r>
              <a:rPr lang="en-US" sz="2400" dirty="0"/>
              <a:t>Eduardo </a:t>
            </a:r>
            <a:r>
              <a:rPr lang="en-US" sz="2400" dirty="0" err="1"/>
              <a:t>Bobrow</a:t>
            </a:r>
            <a:r>
              <a:rPr lang="en-US" sz="2400" dirty="0"/>
              <a:t> </a:t>
            </a:r>
            <a:r>
              <a:rPr lang="en-US" sz="2400" dirty="0" err="1"/>
              <a:t>Falbel</a:t>
            </a:r>
            <a:r>
              <a:rPr lang="en-US" sz="2400" dirty="0"/>
              <a:t> – </a:t>
            </a:r>
            <a:r>
              <a:rPr lang="en-US" sz="2400" dirty="0" err="1"/>
              <a:t>eduardo.falbel@usp.br</a:t>
            </a:r>
            <a:endParaRPr lang="en-US" sz="2400" dirty="0"/>
          </a:p>
          <a:p>
            <a:pPr marL="114300" indent="0">
              <a:buNone/>
            </a:pPr>
            <a:r>
              <a:rPr lang="en-US" sz="2400" dirty="0"/>
              <a:t>	Institute for Transport Planning and Systems (IVT) - ETH Zurich</a:t>
            </a:r>
          </a:p>
          <a:p>
            <a:pPr marL="114300" indent="0">
              <a:buNone/>
            </a:pPr>
            <a:r>
              <a:rPr lang="en-US" sz="2400" dirty="0"/>
              <a:t>	</a:t>
            </a:r>
            <a:r>
              <a:rPr lang="en-US" sz="2400" dirty="0" err="1"/>
              <a:t>InterSCity</a:t>
            </a:r>
            <a:r>
              <a:rPr lang="en-US" sz="2400" dirty="0"/>
              <a:t> – University of Sao Paulo</a:t>
            </a:r>
          </a:p>
        </p:txBody>
      </p:sp>
      <p:pic>
        <p:nvPicPr>
          <p:cNvPr id="4" name="Google Shape;216;p17">
            <a:extLst>
              <a:ext uri="{FF2B5EF4-FFF2-40B4-BE49-F238E27FC236}">
                <a16:creationId xmlns:a16="http://schemas.microsoft.com/office/drawing/2014/main" id="{6CD5C1B8-4C0B-D98B-61C2-D2176FC88496}"/>
              </a:ext>
            </a:extLst>
          </p:cNvPr>
          <p:cNvPicPr preferRelativeResize="0"/>
          <p:nvPr/>
        </p:nvPicPr>
        <p:blipFill>
          <a:blip r:embed="rId3"/>
          <a:srcRect/>
          <a:stretch/>
        </p:blipFill>
        <p:spPr>
          <a:xfrm>
            <a:off x="6666050" y="2126752"/>
            <a:ext cx="4727241" cy="3545431"/>
          </a:xfrm>
          <a:prstGeom prst="rect">
            <a:avLst/>
          </a:prstGeom>
          <a:noFill/>
          <a:ln>
            <a:noFill/>
          </a:ln>
        </p:spPr>
      </p:pic>
      <p:pic>
        <p:nvPicPr>
          <p:cNvPr id="5" name="Picture 4" descr="Chart, logo, company name&#10;&#10;Description automatically generated">
            <a:extLst>
              <a:ext uri="{FF2B5EF4-FFF2-40B4-BE49-F238E27FC236}">
                <a16:creationId xmlns:a16="http://schemas.microsoft.com/office/drawing/2014/main" id="{B76B597F-C7CA-4DAB-3CB2-31993F611E14}"/>
              </a:ext>
            </a:extLst>
          </p:cNvPr>
          <p:cNvPicPr>
            <a:picLocks noChangeAspect="1"/>
          </p:cNvPicPr>
          <p:nvPr/>
        </p:nvPicPr>
        <p:blipFill>
          <a:blip r:embed="rId4"/>
          <a:stretch>
            <a:fillRect/>
          </a:stretch>
        </p:blipFill>
        <p:spPr>
          <a:xfrm>
            <a:off x="1179830" y="2126752"/>
            <a:ext cx="4916170" cy="3102610"/>
          </a:xfrm>
          <a:prstGeom prst="rect">
            <a:avLst/>
          </a:prstGeom>
        </p:spPr>
      </p:pic>
      <p:sp>
        <p:nvSpPr>
          <p:cNvPr id="6" name="TextBox 5">
            <a:extLst>
              <a:ext uri="{FF2B5EF4-FFF2-40B4-BE49-F238E27FC236}">
                <a16:creationId xmlns:a16="http://schemas.microsoft.com/office/drawing/2014/main" id="{932DDE45-8E50-955B-9BC1-B4B8280C3256}"/>
              </a:ext>
            </a:extLst>
          </p:cNvPr>
          <p:cNvSpPr txBox="1"/>
          <p:nvPr/>
        </p:nvSpPr>
        <p:spPr>
          <a:xfrm>
            <a:off x="1467244" y="5661035"/>
            <a:ext cx="10397612" cy="1169551"/>
          </a:xfrm>
          <a:prstGeom prst="rect">
            <a:avLst/>
          </a:prstGeom>
          <a:noFill/>
        </p:spPr>
        <p:txBody>
          <a:bodyPr wrap="square">
            <a:spAutoFit/>
          </a:bodyPr>
          <a:lstStyle/>
          <a:p>
            <a:r>
              <a:rPr lang="en-US" dirty="0"/>
              <a:t>This research was funded in part by the São Paulo Research Foundation (FAPESP), processes 2022/06328-7 and 2021/09285-4.</a:t>
            </a:r>
          </a:p>
          <a:p>
            <a:endParaRPr lang="en-US" dirty="0"/>
          </a:p>
          <a:p>
            <a:r>
              <a:rPr lang="en-US" dirty="0"/>
              <a:t>This research is part of the INCT of the Future Internet for Smart Cities funded by </a:t>
            </a:r>
            <a:r>
              <a:rPr lang="en-US" dirty="0" err="1"/>
              <a:t>CNPq</a:t>
            </a:r>
            <a:r>
              <a:rPr lang="en-US" dirty="0"/>
              <a:t> proc. 465446/2014-0, </a:t>
            </a:r>
            <a:r>
              <a:rPr lang="en-US" dirty="0" err="1"/>
              <a:t>Coordenação</a:t>
            </a:r>
            <a:r>
              <a:rPr lang="en-US" dirty="0"/>
              <a:t> de </a:t>
            </a:r>
            <a:r>
              <a:rPr lang="en-US" dirty="0" err="1"/>
              <a:t>Aperfeiçoamento</a:t>
            </a:r>
            <a:r>
              <a:rPr lang="en-US" dirty="0"/>
              <a:t> de </a:t>
            </a:r>
            <a:r>
              <a:rPr lang="en-US" dirty="0" err="1"/>
              <a:t>Pessoal</a:t>
            </a:r>
            <a:r>
              <a:rPr lang="en-US" dirty="0"/>
              <a:t> de </a:t>
            </a:r>
            <a:r>
              <a:rPr lang="en-US" dirty="0" err="1"/>
              <a:t>Nível</a:t>
            </a:r>
            <a:r>
              <a:rPr lang="en-US" dirty="0"/>
              <a:t> Superior – </a:t>
            </a:r>
            <a:r>
              <a:rPr lang="en-US" dirty="0" err="1"/>
              <a:t>Brasil</a:t>
            </a:r>
            <a:r>
              <a:rPr lang="en-US" dirty="0"/>
              <a:t> (CAPES) – Finance Code 001, FAPESP proc. 14/50937-1, and FAPESP proc. 15/24485-9.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3"/>
          <p:cNvSpPr/>
          <p:nvPr/>
        </p:nvSpPr>
        <p:spPr>
          <a:xfrm>
            <a:off x="10473840" y="6522480"/>
            <a:ext cx="604440" cy="20844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800" b="0" i="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09.05.2022</a:t>
            </a:r>
            <a:endParaRPr sz="8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75" name="Google Shape;175;p3"/>
          <p:cNvSpPr/>
          <p:nvPr/>
        </p:nvSpPr>
        <p:spPr>
          <a:xfrm>
            <a:off x="11137680" y="6522480"/>
            <a:ext cx="315000" cy="20844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None/>
            </a:pPr>
            <a:fld id="{00000000-1234-1234-1234-123412341234}" type="slidenum">
              <a:rPr lang="en-US" sz="8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rPr>
              <a:t>2</a:t>
            </a:fld>
            <a:endParaRPr sz="8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 name="Title 1">
            <a:extLst>
              <a:ext uri="{FF2B5EF4-FFF2-40B4-BE49-F238E27FC236}">
                <a16:creationId xmlns:a16="http://schemas.microsoft.com/office/drawing/2014/main" id="{AE831F32-C0B6-8824-D010-A475725CCA62}"/>
              </a:ext>
            </a:extLst>
          </p:cNvPr>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Introduction</a:t>
            </a:r>
          </a:p>
        </p:txBody>
      </p:sp>
      <p:sp>
        <p:nvSpPr>
          <p:cNvPr id="6" name="Text Placeholder 5">
            <a:extLst>
              <a:ext uri="{FF2B5EF4-FFF2-40B4-BE49-F238E27FC236}">
                <a16:creationId xmlns:a16="http://schemas.microsoft.com/office/drawing/2014/main" id="{E3B9A5B5-CD9B-FFF5-B8F5-8BCC04C2FE36}"/>
              </a:ext>
            </a:extLst>
          </p:cNvPr>
          <p:cNvSpPr>
            <a:spLocks noGrp="1"/>
          </p:cNvSpPr>
          <p:nvPr>
            <p:ph type="body" idx="1"/>
          </p:nvPr>
        </p:nvSpPr>
        <p:spPr/>
        <p:txBody>
          <a:bodyPr>
            <a:normAutofit/>
          </a:bodyPr>
          <a:lstStyle/>
          <a:p>
            <a:pPr>
              <a:lnSpc>
                <a:spcPct val="150000"/>
              </a:lnSpc>
            </a:pPr>
            <a:r>
              <a:rPr lang="en-US" dirty="0">
                <a:latin typeface="Tahoma" panose="020B0604030504040204" pitchFamily="34" charset="0"/>
                <a:ea typeface="Tahoma" panose="020B0604030504040204" pitchFamily="34" charset="0"/>
                <a:cs typeface="Tahoma" panose="020B0604030504040204" pitchFamily="34" charset="0"/>
              </a:rPr>
              <a:t>How can cities without cycling OD information make data-backed </a:t>
            </a:r>
            <a:r>
              <a:rPr lang="en-US" dirty="0"/>
              <a:t>cycling infrastructure </a:t>
            </a:r>
            <a:r>
              <a:rPr lang="en-US" dirty="0">
                <a:latin typeface="Tahoma" panose="020B0604030504040204" pitchFamily="34" charset="0"/>
                <a:ea typeface="Tahoma" panose="020B0604030504040204" pitchFamily="34" charset="0"/>
                <a:cs typeface="Tahoma" panose="020B0604030504040204" pitchFamily="34" charset="0"/>
              </a:rPr>
              <a:t>decisions?</a:t>
            </a: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E.g., bike-sharing stations, bike lanes, etc.</a:t>
            </a:r>
          </a:p>
          <a:p>
            <a:pPr marL="571500" lvl="1" indent="0">
              <a:lnSpc>
                <a:spcPct val="150000"/>
              </a:lnSpc>
              <a:buNone/>
            </a:pPr>
            <a:endParaRPr lang="en-US"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dirty="0">
                <a:latin typeface="Tahoma" panose="020B0604030504040204" pitchFamily="34" charset="0"/>
                <a:ea typeface="Tahoma" panose="020B0604030504040204" pitchFamily="34" charset="0"/>
                <a:cs typeface="Tahoma" panose="020B0604030504040204" pitchFamily="34" charset="0"/>
              </a:rPr>
              <a:t>Our goal: to predict cycling OD matrices from urban data</a:t>
            </a:r>
          </a:p>
        </p:txBody>
      </p:sp>
      <p:sp>
        <p:nvSpPr>
          <p:cNvPr id="11" name="Slide Number Placeholder 10">
            <a:extLst>
              <a:ext uri="{FF2B5EF4-FFF2-40B4-BE49-F238E27FC236}">
                <a16:creationId xmlns:a16="http://schemas.microsoft.com/office/drawing/2014/main" id="{E8C1BCBB-6D3B-4647-85D3-C87832822A09}"/>
              </a:ext>
            </a:extLst>
          </p:cNvPr>
          <p:cNvSpPr>
            <a:spLocks noGrp="1"/>
          </p:cNvSpPr>
          <p:nvPr>
            <p:ph type="sldNum" idx="12"/>
          </p:nvPr>
        </p:nvSpPr>
        <p:spPr/>
        <p:txBody>
          <a:bodyPr/>
          <a:lstStyle/>
          <a:p>
            <a:fld id="{00000000-1234-1234-1234-123412341234}" type="slidenum">
              <a:rPr lang="en-US" smtClean="0"/>
              <a:pPr/>
              <a:t>2</a:t>
            </a:fld>
            <a:endParaRPr lang="en-US" dirty="0">
              <a:sym typeface="Calibri"/>
            </a:endParaRPr>
          </a:p>
        </p:txBody>
      </p:sp>
      <p:sp>
        <p:nvSpPr>
          <p:cNvPr id="14" name="Footer Placeholder 13">
            <a:extLst>
              <a:ext uri="{FF2B5EF4-FFF2-40B4-BE49-F238E27FC236}">
                <a16:creationId xmlns:a16="http://schemas.microsoft.com/office/drawing/2014/main" id="{534F607B-62AF-428B-8ED7-D55D3AA0C91F}"/>
              </a:ext>
            </a:extLst>
          </p:cNvPr>
          <p:cNvSpPr>
            <a:spLocks noGrp="1"/>
          </p:cNvSpPr>
          <p:nvPr>
            <p:ph type="ftr" idx="11"/>
          </p:nvPr>
        </p:nvSpPr>
        <p:spPr/>
        <p:txBody>
          <a:bodyPr/>
          <a:lstStyle/>
          <a:p>
            <a:r>
              <a:rPr lang="de-CH"/>
              <a:t>Eduardo B. Falbel</a:t>
            </a:r>
            <a:endParaRPr lang="de-CH" dirty="0"/>
          </a:p>
        </p:txBody>
      </p:sp>
    </p:spTree>
    <p:extLst>
      <p:ext uri="{BB962C8B-B14F-4D97-AF65-F5344CB8AC3E}">
        <p14:creationId xmlns:p14="http://schemas.microsoft.com/office/powerpoint/2010/main" val="145253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2"/>
          <p:cNvSpPr/>
          <p:nvPr/>
        </p:nvSpPr>
        <p:spPr>
          <a:xfrm>
            <a:off x="10473840" y="6522480"/>
            <a:ext cx="60444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fld id="{55A5FCC3-A28E-49AB-9593-F1D41666B8D9}" type="datetime1">
              <a:rPr lang="de-CH" sz="800" b="0" strike="noStrike" spc="-1">
                <a:solidFill>
                  <a:srgbClr val="000000"/>
                </a:solidFill>
                <a:latin typeface="Tahoma" panose="020B0604030504040204" pitchFamily="34" charset="0"/>
                <a:ea typeface="Tahoma" panose="020B0604030504040204" pitchFamily="34" charset="0"/>
              </a:rPr>
              <a:t>22.05.23</a:t>
            </a:fld>
            <a:endParaRPr lang="en-US" sz="800" b="0" strike="noStrike" spc="-1" dirty="0">
              <a:latin typeface="Tahoma" panose="020B0604030504040204" pitchFamily="34" charset="0"/>
            </a:endParaRPr>
          </a:p>
        </p:txBody>
      </p:sp>
      <p:sp>
        <p:nvSpPr>
          <p:cNvPr id="98" name="CustomShape 4"/>
          <p:cNvSpPr/>
          <p:nvPr/>
        </p:nvSpPr>
        <p:spPr>
          <a:xfrm>
            <a:off x="11137680" y="6522480"/>
            <a:ext cx="31500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7B7A1E6F-DEFC-425C-BA8B-74573EED6479}" type="slidenum">
              <a:rPr lang="de-CH" sz="800" b="0" strike="noStrike" spc="-1">
                <a:solidFill>
                  <a:srgbClr val="000000"/>
                </a:solidFill>
                <a:latin typeface="Tahoma" panose="020B0604030504040204" pitchFamily="34" charset="0"/>
                <a:ea typeface="Tahoma" panose="020B0604030504040204" pitchFamily="34" charset="0"/>
              </a:rPr>
              <a:t>3</a:t>
            </a:fld>
            <a:endParaRPr lang="en-US" sz="800" b="0" strike="noStrike" spc="-1" dirty="0">
              <a:latin typeface="Tahoma" panose="020B0604030504040204" pitchFamily="34" charset="0"/>
            </a:endParaRPr>
          </a:p>
        </p:txBody>
      </p:sp>
      <p:sp>
        <p:nvSpPr>
          <p:cNvPr id="2" name="Title 1">
            <a:extLst>
              <a:ext uri="{FF2B5EF4-FFF2-40B4-BE49-F238E27FC236}">
                <a16:creationId xmlns:a16="http://schemas.microsoft.com/office/drawing/2014/main" id="{F498EB0D-6F96-4EA0-FE5D-8BB1E59259A8}"/>
              </a:ext>
            </a:extLst>
          </p:cNvPr>
          <p:cNvSpPr>
            <a:spLocks noGrp="1"/>
          </p:cNvSpPr>
          <p:nvPr>
            <p:ph type="title"/>
          </p:nvPr>
        </p:nvSpPr>
        <p:spPr/>
        <p:txBody>
          <a:bodyPr/>
          <a:lstStyle/>
          <a:p>
            <a:pPr marL="0" marR="0" lvl="0" indent="0" algn="l" rtl="0">
              <a:lnSpc>
                <a:spcPct val="90000"/>
              </a:lnSpc>
              <a:spcBef>
                <a:spcPts val="0"/>
              </a:spcBef>
              <a:spcAft>
                <a:spcPts val="0"/>
              </a:spcAft>
              <a:buNone/>
            </a:pPr>
            <a:r>
              <a:rPr lang="en-US" dirty="0">
                <a:solidFill>
                  <a:schemeClr val="dk1"/>
                </a:solidFill>
                <a:sym typeface="Calibri"/>
              </a:rPr>
              <a:t>Cycling trip</a:t>
            </a:r>
            <a:r>
              <a:rPr lang="en-US" sz="4400" dirty="0"/>
              <a:t> </a:t>
            </a:r>
            <a:r>
              <a:rPr lang="en-US" sz="4400" b="0" i="0" u="none" strike="noStrike" cap="none" dirty="0">
                <a:solidFill>
                  <a:srgbClr val="000000"/>
                </a:solidFill>
                <a:sym typeface="Arial"/>
              </a:rPr>
              <a:t>Data</a:t>
            </a:r>
            <a:endParaRPr lang="en-US" sz="4400" b="0" i="0" u="none" strike="noStrike" cap="none" dirty="0">
              <a:solidFill>
                <a:schemeClr val="dk1"/>
              </a:solidFill>
              <a:sym typeface="Calibri"/>
            </a:endParaRPr>
          </a:p>
        </p:txBody>
      </p:sp>
      <p:sp>
        <p:nvSpPr>
          <p:cNvPr id="3" name="Text Placeholder 2">
            <a:extLst>
              <a:ext uri="{FF2B5EF4-FFF2-40B4-BE49-F238E27FC236}">
                <a16:creationId xmlns:a16="http://schemas.microsoft.com/office/drawing/2014/main" id="{FA661546-14B8-F946-FC44-FC73C6D1E1CD}"/>
              </a:ext>
            </a:extLst>
          </p:cNvPr>
          <p:cNvSpPr>
            <a:spLocks noGrp="1"/>
          </p:cNvSpPr>
          <p:nvPr>
            <p:ph type="body" idx="1"/>
          </p:nvPr>
        </p:nvSpPr>
        <p:spPr>
          <a:xfrm>
            <a:off x="340822" y="1604520"/>
            <a:ext cx="5755178" cy="3977280"/>
          </a:xfrm>
        </p:spPr>
        <p:txBody>
          <a:bodyPr>
            <a:noAutofit/>
          </a:bodyPr>
          <a:lstStyle/>
          <a:p>
            <a:pPr marL="293310" marR="0" lvl="0" indent="-285750" algn="l" rtl="0">
              <a:lnSpc>
                <a:spcPct val="150000"/>
              </a:lnSpc>
              <a:spcBef>
                <a:spcPts val="0"/>
              </a:spcBef>
              <a:spcAft>
                <a:spcPts val="0"/>
              </a:spcAft>
              <a:buClr>
                <a:srgbClr val="000000"/>
              </a:buClr>
              <a:buSzPts val="1800"/>
              <a:buFont typeface="Arial"/>
              <a:buChar char="•"/>
            </a:pPr>
            <a:r>
              <a:rPr lang="en-US" sz="2400" dirty="0"/>
              <a:t>Boston Blue Bikes bike-sharing system trip data (March 2018 - April 2019)</a:t>
            </a:r>
          </a:p>
          <a:p>
            <a:pPr marL="7560" marR="0" lvl="0" indent="0" algn="l" rtl="0">
              <a:lnSpc>
                <a:spcPct val="150000"/>
              </a:lnSpc>
              <a:spcBef>
                <a:spcPts val="0"/>
              </a:spcBef>
              <a:spcAft>
                <a:spcPts val="0"/>
              </a:spcAft>
              <a:buClr>
                <a:srgbClr val="000000"/>
              </a:buClr>
              <a:buSzPts val="1800"/>
              <a:buNone/>
            </a:pPr>
            <a:endParaRPr lang="en-US" sz="2400" dirty="0">
              <a:sym typeface="Calibri"/>
            </a:endParaRPr>
          </a:p>
          <a:p>
            <a:pPr marL="293310" marR="0" lvl="0" indent="-285750" algn="l" rtl="0">
              <a:lnSpc>
                <a:spcPct val="150000"/>
              </a:lnSpc>
              <a:spcBef>
                <a:spcPts val="0"/>
              </a:spcBef>
              <a:spcAft>
                <a:spcPts val="0"/>
              </a:spcAft>
              <a:buClr>
                <a:srgbClr val="000000"/>
              </a:buClr>
              <a:buSzPts val="1800"/>
              <a:buFont typeface="Arial"/>
              <a:buChar char="•"/>
            </a:pPr>
            <a:r>
              <a:rPr lang="en-US" sz="2400" dirty="0">
                <a:sym typeface="Calibri"/>
              </a:rPr>
              <a:t>Abstract trips between stations to flows between cells</a:t>
            </a:r>
            <a:endParaRPr lang="en-US" sz="2400" dirty="0"/>
          </a:p>
        </p:txBody>
      </p:sp>
      <p:pic>
        <p:nvPicPr>
          <p:cNvPr id="9" name="Picture 8">
            <a:extLst>
              <a:ext uri="{FF2B5EF4-FFF2-40B4-BE49-F238E27FC236}">
                <a16:creationId xmlns:a16="http://schemas.microsoft.com/office/drawing/2014/main" id="{9A6F58C5-CF1B-B51E-2C44-E44D78260585}"/>
              </a:ext>
            </a:extLst>
          </p:cNvPr>
          <p:cNvPicPr>
            <a:picLocks noChangeAspect="1"/>
          </p:cNvPicPr>
          <p:nvPr/>
        </p:nvPicPr>
        <p:blipFill rotWithShape="1">
          <a:blip r:embed="rId3"/>
          <a:srcRect b="15802"/>
          <a:stretch/>
        </p:blipFill>
        <p:spPr>
          <a:xfrm>
            <a:off x="6144768" y="273600"/>
            <a:ext cx="6047232" cy="5774267"/>
          </a:xfrm>
          <a:prstGeom prst="rect">
            <a:avLst/>
          </a:prstGeom>
        </p:spPr>
      </p:pic>
      <p:sp>
        <p:nvSpPr>
          <p:cNvPr id="12" name="Slide Number Placeholder 11">
            <a:extLst>
              <a:ext uri="{FF2B5EF4-FFF2-40B4-BE49-F238E27FC236}">
                <a16:creationId xmlns:a16="http://schemas.microsoft.com/office/drawing/2014/main" id="{4578146E-6033-407A-A1B0-862D96274C10}"/>
              </a:ext>
            </a:extLst>
          </p:cNvPr>
          <p:cNvSpPr>
            <a:spLocks noGrp="1"/>
          </p:cNvSpPr>
          <p:nvPr>
            <p:ph type="sldNum" idx="12"/>
          </p:nvPr>
        </p:nvSpPr>
        <p:spPr/>
        <p:txBody>
          <a:bodyPr/>
          <a:lstStyle/>
          <a:p>
            <a:fld id="{00000000-1234-1234-1234-123412341234}" type="slidenum">
              <a:rPr lang="en-US" smtClean="0"/>
              <a:pPr/>
              <a:t>3</a:t>
            </a:fld>
            <a:endParaRPr lang="en-US" dirty="0">
              <a:sym typeface="Calibri"/>
            </a:endParaRPr>
          </a:p>
        </p:txBody>
      </p:sp>
      <p:sp>
        <p:nvSpPr>
          <p:cNvPr id="15" name="Footer Placeholder 14">
            <a:extLst>
              <a:ext uri="{FF2B5EF4-FFF2-40B4-BE49-F238E27FC236}">
                <a16:creationId xmlns:a16="http://schemas.microsoft.com/office/drawing/2014/main" id="{7FBCE0FC-6FB9-4C80-B07F-E5FA1C3AE7F1}"/>
              </a:ext>
            </a:extLst>
          </p:cNvPr>
          <p:cNvSpPr>
            <a:spLocks noGrp="1"/>
          </p:cNvSpPr>
          <p:nvPr>
            <p:ph type="ftr" idx="11"/>
          </p:nvPr>
        </p:nvSpPr>
        <p:spPr/>
        <p:txBody>
          <a:bodyPr/>
          <a:lstStyle/>
          <a:p>
            <a:r>
              <a:rPr lang="de-CH"/>
              <a:t>Eduardo B. Falbel</a:t>
            </a:r>
            <a:endParaRPr lang="de-CH" dirty="0"/>
          </a:p>
        </p:txBody>
      </p:sp>
    </p:spTree>
    <p:extLst>
      <p:ext uri="{BB962C8B-B14F-4D97-AF65-F5344CB8AC3E}">
        <p14:creationId xmlns:p14="http://schemas.microsoft.com/office/powerpoint/2010/main" val="330098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2"/>
          <p:cNvSpPr/>
          <p:nvPr/>
        </p:nvSpPr>
        <p:spPr>
          <a:xfrm>
            <a:off x="10473840" y="6522480"/>
            <a:ext cx="60444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fld id="{55A5FCC3-A28E-49AB-9593-F1D41666B8D9}" type="datetime1">
              <a:rPr lang="de-CH" sz="800" b="0" strike="noStrike" spc="-1">
                <a:solidFill>
                  <a:srgbClr val="000000"/>
                </a:solidFill>
                <a:latin typeface="Tahoma" panose="020B0604030504040204" pitchFamily="34" charset="0"/>
                <a:ea typeface="Tahoma" panose="020B0604030504040204" pitchFamily="34" charset="0"/>
              </a:rPr>
              <a:t>22.05.23</a:t>
            </a:fld>
            <a:endParaRPr lang="en-US" sz="800" b="0" strike="noStrike" spc="-1" dirty="0">
              <a:latin typeface="Tahoma" panose="020B0604030504040204" pitchFamily="34" charset="0"/>
            </a:endParaRPr>
          </a:p>
        </p:txBody>
      </p:sp>
      <p:sp>
        <p:nvSpPr>
          <p:cNvPr id="98" name="CustomShape 4"/>
          <p:cNvSpPr/>
          <p:nvPr/>
        </p:nvSpPr>
        <p:spPr>
          <a:xfrm>
            <a:off x="11137680" y="6522480"/>
            <a:ext cx="31500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7B7A1E6F-DEFC-425C-BA8B-74573EED6479}" type="slidenum">
              <a:rPr lang="de-CH" sz="800" b="0" strike="noStrike" spc="-1">
                <a:solidFill>
                  <a:srgbClr val="000000"/>
                </a:solidFill>
                <a:latin typeface="Tahoma" panose="020B0604030504040204" pitchFamily="34" charset="0"/>
                <a:ea typeface="Tahoma" panose="020B0604030504040204" pitchFamily="34" charset="0"/>
              </a:rPr>
              <a:t>4</a:t>
            </a:fld>
            <a:endParaRPr lang="en-US" sz="800" b="0" strike="noStrike" spc="-1" dirty="0">
              <a:latin typeface="Tahoma" panose="020B0604030504040204" pitchFamily="34" charset="0"/>
            </a:endParaRPr>
          </a:p>
        </p:txBody>
      </p:sp>
      <p:sp>
        <p:nvSpPr>
          <p:cNvPr id="2" name="Title 1">
            <a:extLst>
              <a:ext uri="{FF2B5EF4-FFF2-40B4-BE49-F238E27FC236}">
                <a16:creationId xmlns:a16="http://schemas.microsoft.com/office/drawing/2014/main" id="{F498EB0D-6F96-4EA0-FE5D-8BB1E59259A8}"/>
              </a:ext>
            </a:extLst>
          </p:cNvPr>
          <p:cNvSpPr>
            <a:spLocks noGrp="1"/>
          </p:cNvSpPr>
          <p:nvPr>
            <p:ph type="title"/>
          </p:nvPr>
        </p:nvSpPr>
        <p:spPr/>
        <p:txBody>
          <a:bodyPr/>
          <a:lstStyle/>
          <a:p>
            <a:pPr lvl="0"/>
            <a:r>
              <a:rPr lang="en-US" dirty="0"/>
              <a:t>Contextual data</a:t>
            </a:r>
            <a:endParaRPr lang="en-US" sz="4400" b="0" i="0" u="none" strike="noStrike" cap="none" dirty="0">
              <a:solidFill>
                <a:schemeClr val="dk1"/>
              </a:solidFill>
              <a:sym typeface="Calibri"/>
            </a:endParaRPr>
          </a:p>
        </p:txBody>
      </p:sp>
      <p:sp>
        <p:nvSpPr>
          <p:cNvPr id="3" name="Text Placeholder 2">
            <a:extLst>
              <a:ext uri="{FF2B5EF4-FFF2-40B4-BE49-F238E27FC236}">
                <a16:creationId xmlns:a16="http://schemas.microsoft.com/office/drawing/2014/main" id="{FA661546-14B8-F946-FC44-FC73C6D1E1CD}"/>
              </a:ext>
            </a:extLst>
          </p:cNvPr>
          <p:cNvSpPr>
            <a:spLocks noGrp="1"/>
          </p:cNvSpPr>
          <p:nvPr>
            <p:ph type="body" idx="1"/>
          </p:nvPr>
        </p:nvSpPr>
        <p:spPr>
          <a:xfrm>
            <a:off x="609480" y="1604520"/>
            <a:ext cx="5486520" cy="3977280"/>
          </a:xfrm>
        </p:spPr>
        <p:txBody>
          <a:bodyPr>
            <a:noAutofit/>
          </a:bodyPr>
          <a:lstStyle/>
          <a:p>
            <a:pPr>
              <a:lnSpc>
                <a:spcPct val="150000"/>
              </a:lnSpc>
            </a:pPr>
            <a:r>
              <a:rPr lang="en-US" sz="2400" dirty="0"/>
              <a:t>Google POI</a:t>
            </a:r>
          </a:p>
          <a:p>
            <a:pPr>
              <a:lnSpc>
                <a:spcPct val="150000"/>
              </a:lnSpc>
            </a:pPr>
            <a:r>
              <a:rPr lang="en-US" sz="2400" dirty="0"/>
              <a:t>US Census</a:t>
            </a:r>
          </a:p>
          <a:p>
            <a:pPr>
              <a:lnSpc>
                <a:spcPct val="150000"/>
              </a:lnSpc>
            </a:pPr>
            <a:r>
              <a:rPr lang="en-US" sz="2400" dirty="0"/>
              <a:t>Cycling infrastructure</a:t>
            </a:r>
          </a:p>
          <a:p>
            <a:pPr>
              <a:lnSpc>
                <a:spcPct val="150000"/>
              </a:lnSpc>
            </a:pPr>
            <a:r>
              <a:rPr lang="en-US" sz="2400" dirty="0"/>
              <a:t>Distance</a:t>
            </a:r>
            <a:endParaRPr lang="de-CH" sz="2400" dirty="0"/>
          </a:p>
        </p:txBody>
      </p:sp>
      <p:sp>
        <p:nvSpPr>
          <p:cNvPr id="12" name="Slide Number Placeholder 11">
            <a:extLst>
              <a:ext uri="{FF2B5EF4-FFF2-40B4-BE49-F238E27FC236}">
                <a16:creationId xmlns:a16="http://schemas.microsoft.com/office/drawing/2014/main" id="{26B2A1CD-417A-420C-A83D-E52A41744B8E}"/>
              </a:ext>
            </a:extLst>
          </p:cNvPr>
          <p:cNvSpPr>
            <a:spLocks noGrp="1"/>
          </p:cNvSpPr>
          <p:nvPr>
            <p:ph type="sldNum" idx="12"/>
          </p:nvPr>
        </p:nvSpPr>
        <p:spPr/>
        <p:txBody>
          <a:bodyPr/>
          <a:lstStyle/>
          <a:p>
            <a:fld id="{00000000-1234-1234-1234-123412341234}" type="slidenum">
              <a:rPr lang="en-US" smtClean="0"/>
              <a:pPr/>
              <a:t>4</a:t>
            </a:fld>
            <a:endParaRPr lang="en-US" dirty="0">
              <a:sym typeface="Calibri"/>
            </a:endParaRPr>
          </a:p>
        </p:txBody>
      </p:sp>
      <p:sp>
        <p:nvSpPr>
          <p:cNvPr id="15" name="Footer Placeholder 14">
            <a:extLst>
              <a:ext uri="{FF2B5EF4-FFF2-40B4-BE49-F238E27FC236}">
                <a16:creationId xmlns:a16="http://schemas.microsoft.com/office/drawing/2014/main" id="{2FA75D63-2FED-4B1A-AFB3-33B0CB309CFF}"/>
              </a:ext>
            </a:extLst>
          </p:cNvPr>
          <p:cNvSpPr>
            <a:spLocks noGrp="1"/>
          </p:cNvSpPr>
          <p:nvPr>
            <p:ph type="ftr" idx="11"/>
          </p:nvPr>
        </p:nvSpPr>
        <p:spPr/>
        <p:txBody>
          <a:bodyPr/>
          <a:lstStyle/>
          <a:p>
            <a:r>
              <a:rPr lang="de-CH"/>
              <a:t>Eduardo B. Falbel</a:t>
            </a:r>
            <a:endParaRPr lang="de-CH" dirty="0"/>
          </a:p>
        </p:txBody>
      </p:sp>
      <p:pic>
        <p:nvPicPr>
          <p:cNvPr id="4" name="Picture 3">
            <a:extLst>
              <a:ext uri="{FF2B5EF4-FFF2-40B4-BE49-F238E27FC236}">
                <a16:creationId xmlns:a16="http://schemas.microsoft.com/office/drawing/2014/main" id="{CAFCD1A7-779A-890E-A4D9-DC10C3E26906}"/>
              </a:ext>
            </a:extLst>
          </p:cNvPr>
          <p:cNvPicPr>
            <a:picLocks noChangeAspect="1"/>
          </p:cNvPicPr>
          <p:nvPr/>
        </p:nvPicPr>
        <p:blipFill>
          <a:blip r:embed="rId3"/>
          <a:srcRect/>
          <a:stretch/>
        </p:blipFill>
        <p:spPr>
          <a:xfrm>
            <a:off x="6831759" y="1418400"/>
            <a:ext cx="3944301" cy="4043528"/>
          </a:xfrm>
          <a:prstGeom prst="rect">
            <a:avLst/>
          </a:prstGeom>
        </p:spPr>
      </p:pic>
      <p:pic>
        <p:nvPicPr>
          <p:cNvPr id="5" name="Picture 4">
            <a:extLst>
              <a:ext uri="{FF2B5EF4-FFF2-40B4-BE49-F238E27FC236}">
                <a16:creationId xmlns:a16="http://schemas.microsoft.com/office/drawing/2014/main" id="{0449E66E-1578-78A4-88C8-3E964C57E0A7}"/>
              </a:ext>
            </a:extLst>
          </p:cNvPr>
          <p:cNvPicPr>
            <a:picLocks noChangeAspect="1"/>
          </p:cNvPicPr>
          <p:nvPr/>
        </p:nvPicPr>
        <p:blipFill rotWithShape="1">
          <a:blip r:embed="rId4"/>
          <a:srcRect t="180" b="180"/>
          <a:stretch/>
        </p:blipFill>
        <p:spPr>
          <a:xfrm>
            <a:off x="5641175" y="2031192"/>
            <a:ext cx="5607308" cy="3683000"/>
          </a:xfrm>
          <a:prstGeom prst="rect">
            <a:avLst/>
          </a:prstGeom>
        </p:spPr>
      </p:pic>
      <p:pic>
        <p:nvPicPr>
          <p:cNvPr id="6" name="Picture 5">
            <a:extLst>
              <a:ext uri="{FF2B5EF4-FFF2-40B4-BE49-F238E27FC236}">
                <a16:creationId xmlns:a16="http://schemas.microsoft.com/office/drawing/2014/main" id="{19632E25-1CF8-71EB-9E5D-4FB1CC6A6011}"/>
              </a:ext>
            </a:extLst>
          </p:cNvPr>
          <p:cNvPicPr>
            <a:picLocks noChangeAspect="1"/>
          </p:cNvPicPr>
          <p:nvPr/>
        </p:nvPicPr>
        <p:blipFill>
          <a:blip r:embed="rId5"/>
          <a:srcRect/>
          <a:stretch/>
        </p:blipFill>
        <p:spPr>
          <a:xfrm>
            <a:off x="5737340" y="2226688"/>
            <a:ext cx="6008562" cy="3212912"/>
          </a:xfrm>
          <a:prstGeom prst="rect">
            <a:avLst/>
          </a:prstGeom>
        </p:spPr>
      </p:pic>
      <p:pic>
        <p:nvPicPr>
          <p:cNvPr id="7" name="Picture 2">
            <a:extLst>
              <a:ext uri="{FF2B5EF4-FFF2-40B4-BE49-F238E27FC236}">
                <a16:creationId xmlns:a16="http://schemas.microsoft.com/office/drawing/2014/main" id="{2F4C0C44-08CC-9777-18AE-B548F11C3B72}"/>
              </a:ext>
            </a:extLst>
          </p:cNvPr>
          <p:cNvPicPr>
            <a:picLocks noChangeAspect="1" noChangeArrowheads="1"/>
          </p:cNvPicPr>
          <p:nvPr/>
        </p:nvPicPr>
        <p:blipFill rotWithShape="1">
          <a:blip r:embed="rId6"/>
          <a:srcRect l="9225" t="8395" r="8161" b="5845"/>
          <a:stretch/>
        </p:blipFill>
        <p:spPr bwMode="auto">
          <a:xfrm>
            <a:off x="6692867" y="2031192"/>
            <a:ext cx="3780973" cy="368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49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3"/>
          <p:cNvSpPr/>
          <p:nvPr/>
        </p:nvSpPr>
        <p:spPr>
          <a:xfrm>
            <a:off x="10473840" y="6522480"/>
            <a:ext cx="604440" cy="20844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800" dirty="0">
                <a:latin typeface="Tahoma" panose="020B0604030504040204" pitchFamily="34" charset="0"/>
                <a:ea typeface="Tahoma" panose="020B0604030504040204" pitchFamily="34" charset="0"/>
                <a:cs typeface="Tahoma" panose="020B0604030504040204" pitchFamily="34" charset="0"/>
              </a:rPr>
              <a:t>09</a:t>
            </a:r>
            <a:r>
              <a:rPr lang="en-US" sz="800" b="0" i="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.05.2022</a:t>
            </a:r>
            <a:endParaRPr sz="8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75" name="Google Shape;175;p3"/>
          <p:cNvSpPr/>
          <p:nvPr/>
        </p:nvSpPr>
        <p:spPr>
          <a:xfrm>
            <a:off x="11137680" y="6522480"/>
            <a:ext cx="315000" cy="20844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None/>
            </a:pPr>
            <a:fld id="{00000000-1234-1234-1234-123412341234}" type="slidenum">
              <a:rPr lang="en-US" sz="8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rPr>
              <a:t>5</a:t>
            </a:fld>
            <a:endParaRPr sz="8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 name="Title 1">
            <a:extLst>
              <a:ext uri="{FF2B5EF4-FFF2-40B4-BE49-F238E27FC236}">
                <a16:creationId xmlns:a16="http://schemas.microsoft.com/office/drawing/2014/main" id="{AE831F32-C0B6-8824-D010-A475725CCA62}"/>
              </a:ext>
            </a:extLst>
          </p:cNvPr>
          <p:cNvSpPr>
            <a:spLocks noGrp="1"/>
          </p:cNvSpPr>
          <p:nvPr>
            <p:ph type="title"/>
          </p:nvPr>
        </p:nvSpPr>
        <p:spPr/>
        <p:txBody>
          <a:bodyPr/>
          <a:lstStyle/>
          <a:p>
            <a:pPr algn="ctr"/>
            <a:r>
              <a:rPr lang="en-US" dirty="0"/>
              <a:t>Models</a:t>
            </a:r>
          </a:p>
        </p:txBody>
      </p:sp>
      <p:sp>
        <p:nvSpPr>
          <p:cNvPr id="6" name="Text Placeholder 5">
            <a:extLst>
              <a:ext uri="{FF2B5EF4-FFF2-40B4-BE49-F238E27FC236}">
                <a16:creationId xmlns:a16="http://schemas.microsoft.com/office/drawing/2014/main" id="{E3B9A5B5-CD9B-FFF5-B8F5-8BCC04C2FE36}"/>
              </a:ext>
            </a:extLst>
          </p:cNvPr>
          <p:cNvSpPr>
            <a:spLocks noGrp="1"/>
          </p:cNvSpPr>
          <p:nvPr>
            <p:ph type="body" idx="1"/>
          </p:nvPr>
        </p:nvSpPr>
        <p:spPr/>
        <p:txBody>
          <a:bodyPr/>
          <a:lstStyle/>
          <a:p>
            <a:pPr>
              <a:lnSpc>
                <a:spcPct val="150000"/>
              </a:lnSpc>
            </a:pPr>
            <a:r>
              <a:rPr lang="en-US" dirty="0" err="1"/>
              <a:t>Catboost</a:t>
            </a:r>
            <a:r>
              <a:rPr lang="en-US" dirty="0"/>
              <a:t> – gradient boosted regression trees (machine learning)</a:t>
            </a:r>
          </a:p>
          <a:p>
            <a:pPr>
              <a:lnSpc>
                <a:spcPct val="150000"/>
              </a:lnSpc>
            </a:pPr>
            <a:r>
              <a:rPr lang="en-US" dirty="0"/>
              <a:t>“Aspatial” model – log-linear gravity model</a:t>
            </a:r>
          </a:p>
          <a:p>
            <a:pPr>
              <a:lnSpc>
                <a:spcPct val="150000"/>
              </a:lnSpc>
            </a:pPr>
            <a:r>
              <a:rPr lang="en-US" dirty="0"/>
              <a:t>Spatial Lag model (SLA) – spatial econometric interaction model</a:t>
            </a:r>
          </a:p>
        </p:txBody>
      </p:sp>
      <p:sp>
        <p:nvSpPr>
          <p:cNvPr id="11" name="Slide Number Placeholder 10">
            <a:extLst>
              <a:ext uri="{FF2B5EF4-FFF2-40B4-BE49-F238E27FC236}">
                <a16:creationId xmlns:a16="http://schemas.microsoft.com/office/drawing/2014/main" id="{E65D1D14-3DFD-43C5-AE38-1095FF9CEE1C}"/>
              </a:ext>
            </a:extLst>
          </p:cNvPr>
          <p:cNvSpPr>
            <a:spLocks noGrp="1"/>
          </p:cNvSpPr>
          <p:nvPr>
            <p:ph type="sldNum" idx="12"/>
          </p:nvPr>
        </p:nvSpPr>
        <p:spPr/>
        <p:txBody>
          <a:bodyPr/>
          <a:lstStyle/>
          <a:p>
            <a:fld id="{00000000-1234-1234-1234-123412341234}" type="slidenum">
              <a:rPr lang="en-US" smtClean="0"/>
              <a:pPr/>
              <a:t>5</a:t>
            </a:fld>
            <a:endParaRPr lang="en-US" dirty="0">
              <a:sym typeface="Calibri"/>
            </a:endParaRPr>
          </a:p>
        </p:txBody>
      </p:sp>
      <p:sp>
        <p:nvSpPr>
          <p:cNvPr id="14" name="Footer Placeholder 13">
            <a:extLst>
              <a:ext uri="{FF2B5EF4-FFF2-40B4-BE49-F238E27FC236}">
                <a16:creationId xmlns:a16="http://schemas.microsoft.com/office/drawing/2014/main" id="{918A9611-01F8-47F6-809D-EE5AD35C289C}"/>
              </a:ext>
            </a:extLst>
          </p:cNvPr>
          <p:cNvSpPr>
            <a:spLocks noGrp="1"/>
          </p:cNvSpPr>
          <p:nvPr>
            <p:ph type="ftr" idx="11"/>
          </p:nvPr>
        </p:nvSpPr>
        <p:spPr/>
        <p:txBody>
          <a:bodyPr/>
          <a:lstStyle/>
          <a:p>
            <a:r>
              <a:rPr lang="de-CH"/>
              <a:t>Eduardo B. Falbel</a:t>
            </a:r>
            <a:endParaRPr lang="de-CH" dirty="0"/>
          </a:p>
        </p:txBody>
      </p:sp>
    </p:spTree>
    <p:extLst>
      <p:ext uri="{BB962C8B-B14F-4D97-AF65-F5344CB8AC3E}">
        <p14:creationId xmlns:p14="http://schemas.microsoft.com/office/powerpoint/2010/main" val="310368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2"/>
          <p:cNvSpPr/>
          <p:nvPr/>
        </p:nvSpPr>
        <p:spPr>
          <a:xfrm>
            <a:off x="10473840" y="6522480"/>
            <a:ext cx="60444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fld id="{55A5FCC3-A28E-49AB-9593-F1D41666B8D9}" type="datetime1">
              <a:rPr lang="de-CH" sz="800" b="0" strike="noStrike" spc="-1">
                <a:solidFill>
                  <a:srgbClr val="000000"/>
                </a:solidFill>
                <a:latin typeface="Tahoma" panose="020B0604030504040204" pitchFamily="34" charset="0"/>
                <a:ea typeface="Tahoma" panose="020B0604030504040204" pitchFamily="34" charset="0"/>
              </a:rPr>
              <a:t>22.05.23</a:t>
            </a:fld>
            <a:endParaRPr lang="en-US" sz="800" b="0" strike="noStrike" spc="-1" dirty="0">
              <a:latin typeface="Tahoma" panose="020B0604030504040204" pitchFamily="34" charset="0"/>
            </a:endParaRPr>
          </a:p>
        </p:txBody>
      </p:sp>
      <p:sp>
        <p:nvSpPr>
          <p:cNvPr id="98" name="CustomShape 4"/>
          <p:cNvSpPr/>
          <p:nvPr/>
        </p:nvSpPr>
        <p:spPr>
          <a:xfrm>
            <a:off x="11137680" y="6522480"/>
            <a:ext cx="31500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7B7A1E6F-DEFC-425C-BA8B-74573EED6479}" type="slidenum">
              <a:rPr lang="de-CH" sz="800" b="0" strike="noStrike" spc="-1">
                <a:solidFill>
                  <a:srgbClr val="000000"/>
                </a:solidFill>
                <a:latin typeface="Tahoma" panose="020B0604030504040204" pitchFamily="34" charset="0"/>
                <a:ea typeface="Tahoma" panose="020B0604030504040204" pitchFamily="34" charset="0"/>
              </a:rPr>
              <a:t>6</a:t>
            </a:fld>
            <a:endParaRPr lang="en-US" sz="800" b="0" strike="noStrike" spc="-1" dirty="0">
              <a:latin typeface="Tahoma" panose="020B0604030504040204" pitchFamily="34" charset="0"/>
            </a:endParaRPr>
          </a:p>
        </p:txBody>
      </p:sp>
      <p:sp>
        <p:nvSpPr>
          <p:cNvPr id="2" name="Title 1">
            <a:extLst>
              <a:ext uri="{FF2B5EF4-FFF2-40B4-BE49-F238E27FC236}">
                <a16:creationId xmlns:a16="http://schemas.microsoft.com/office/drawing/2014/main" id="{F498EB0D-6F96-4EA0-FE5D-8BB1E59259A8}"/>
              </a:ext>
            </a:extLst>
          </p:cNvPr>
          <p:cNvSpPr>
            <a:spLocks noGrp="1"/>
          </p:cNvSpPr>
          <p:nvPr>
            <p:ph type="title"/>
          </p:nvPr>
        </p:nvSpPr>
        <p:spPr/>
        <p:txBody>
          <a:bodyPr/>
          <a:lstStyle/>
          <a:p>
            <a:pPr marL="0" marR="0" lvl="0" indent="0" algn="l" rtl="0">
              <a:lnSpc>
                <a:spcPct val="90000"/>
              </a:lnSpc>
              <a:spcBef>
                <a:spcPts val="0"/>
              </a:spcBef>
              <a:spcAft>
                <a:spcPts val="0"/>
              </a:spcAft>
              <a:buNone/>
            </a:pPr>
            <a:r>
              <a:rPr lang="en-US" sz="4400" dirty="0"/>
              <a:t>Spatial Econometric Interaction Models</a:t>
            </a:r>
            <a:endParaRPr lang="en-US" sz="4400" b="0" i="0" u="none" strike="noStrike" cap="none" dirty="0">
              <a:solidFill>
                <a:schemeClr val="dk1"/>
              </a:solidFill>
              <a:sym typeface="Calibri"/>
            </a:endParaRP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A661546-14B8-F946-FC44-FC73C6D1E1CD}"/>
                  </a:ext>
                </a:extLst>
              </p:cNvPr>
              <p:cNvSpPr>
                <a:spLocks noGrp="1"/>
              </p:cNvSpPr>
              <p:nvPr>
                <p:ph type="body" idx="1"/>
              </p:nvPr>
            </p:nvSpPr>
            <p:spPr>
              <a:xfrm>
                <a:off x="609480" y="1604520"/>
                <a:ext cx="10972440" cy="3977280"/>
              </a:xfrm>
            </p:spPr>
            <p:txBody>
              <a:bodyPr>
                <a:normAutofit/>
              </a:bodyPr>
              <a:lstStyle/>
              <a:p>
                <a:pPr marL="270000" marR="0" lvl="0" indent="-262440" algn="l" rtl="0">
                  <a:lnSpc>
                    <a:spcPct val="150000"/>
                  </a:lnSpc>
                  <a:spcBef>
                    <a:spcPts val="0"/>
                  </a:spcBef>
                  <a:spcAft>
                    <a:spcPts val="0"/>
                  </a:spcAft>
                  <a:buClr>
                    <a:srgbClr val="000000"/>
                  </a:buClr>
                  <a:buSzPts val="1800"/>
                  <a:buFont typeface="Arial"/>
                  <a:buChar char="•"/>
                </a:pPr>
                <a:r>
                  <a:rPr lang="en-US" b="0" i="0" u="none" strike="noStrike" cap="none" dirty="0">
                    <a:solidFill>
                      <a:schemeClr val="dk1"/>
                    </a:solidFill>
                    <a:sym typeface="Calibri"/>
                  </a:rPr>
                  <a:t>“[assuming independence between observations] seems heroic for […] spatial problems.” [</a:t>
                </a:r>
                <a:r>
                  <a:rPr lang="en-US" b="0" i="0" u="none" strike="noStrike" cap="none" dirty="0" err="1">
                    <a:solidFill>
                      <a:schemeClr val="dk1"/>
                    </a:solidFill>
                    <a:sym typeface="Calibri"/>
                  </a:rPr>
                  <a:t>LeSage</a:t>
                </a:r>
                <a:r>
                  <a:rPr lang="en-US" b="0" i="0" u="none" strike="noStrike" cap="none" dirty="0">
                    <a:solidFill>
                      <a:schemeClr val="dk1"/>
                    </a:solidFill>
                    <a:sym typeface="Calibri"/>
                  </a:rPr>
                  <a:t> and Pace, 2008] </a:t>
                </a:r>
              </a:p>
              <a:p>
                <a:pPr marL="270000" marR="0" lvl="0" indent="-262440" algn="l" rtl="0">
                  <a:lnSpc>
                    <a:spcPct val="150000"/>
                  </a:lnSpc>
                  <a:spcBef>
                    <a:spcPts val="0"/>
                  </a:spcBef>
                  <a:spcAft>
                    <a:spcPts val="0"/>
                  </a:spcAft>
                  <a:buClr>
                    <a:srgbClr val="000000"/>
                  </a:buClr>
                  <a:buSzPts val="1800"/>
                  <a:buFont typeface="Arial"/>
                  <a:buChar char="•"/>
                </a:pPr>
                <a:r>
                  <a:rPr lang="en-US" dirty="0">
                    <a:solidFill>
                      <a:schemeClr val="dk1"/>
                    </a:solidFill>
                    <a:sym typeface="Calibri"/>
                  </a:rPr>
                  <a:t>Model specification (Spatial Lag Model):</a:t>
                </a:r>
                <a:endParaRPr lang="en-US" b="0" i="0" u="none" strike="noStrike" cap="none" dirty="0">
                  <a:solidFill>
                    <a:schemeClr val="dk1"/>
                  </a:solidFill>
                  <a:sym typeface="Calibri"/>
                </a:endParaRPr>
              </a:p>
              <a:p>
                <a:pPr marL="0" lvl="3" indent="0">
                  <a:lnSpc>
                    <a:spcPct val="150000"/>
                  </a:lnSpc>
                  <a:buSzPts val="1800"/>
                  <a:buNone/>
                </a:pPr>
                <a14:m>
                  <m:oMathPara xmlns:m="http://schemas.openxmlformats.org/officeDocument/2006/math">
                    <m:oMathParaPr>
                      <m:jc m:val="centerGroup"/>
                    </m:oMathParaPr>
                    <m:oMath xmlns:m="http://schemas.openxmlformats.org/officeDocument/2006/math">
                      <m:r>
                        <a:rPr lang="en-US" sz="2800" b="0" i="1" u="none" strike="noStrike" cap="none" smtClean="0">
                          <a:solidFill>
                            <a:schemeClr val="dk1"/>
                          </a:solidFill>
                          <a:latin typeface="Cambria Math" panose="02040503050406030204" pitchFamily="18" charset="0"/>
                          <a:cs typeface="Calibri"/>
                          <a:sym typeface="Calibri"/>
                        </a:rPr>
                        <m:t>𝑦</m:t>
                      </m:r>
                      <m:r>
                        <a:rPr lang="en-US" sz="2800" b="0" i="1" u="none" strike="noStrike" cap="none" smtClean="0">
                          <a:solidFill>
                            <a:schemeClr val="dk1"/>
                          </a:solidFill>
                          <a:latin typeface="Cambria Math" panose="02040503050406030204" pitchFamily="18" charset="0"/>
                          <a:cs typeface="Calibri"/>
                          <a:sym typeface="Calibri"/>
                        </a:rPr>
                        <m:t>=</m:t>
                      </m:r>
                      <m:sSub>
                        <m:sSubPr>
                          <m:ctrlPr>
                            <a:rPr lang="ar-AE" sz="2800" i="1" spc="-1" smtClean="0">
                              <a:solidFill>
                                <a:srgbClr val="FF0000"/>
                              </a:solidFill>
                              <a:latin typeface="Cambria Math" panose="02040503050406030204" pitchFamily="18" charset="0"/>
                              <a:ea typeface="Cambria Math" panose="02040503050406030204" pitchFamily="18" charset="0"/>
                            </a:rPr>
                          </m:ctrlPr>
                        </m:sSubPr>
                        <m:e>
                          <m:r>
                            <a:rPr lang="ar-AE" sz="2800" i="1" spc="-1">
                              <a:solidFill>
                                <a:srgbClr val="FF0000"/>
                              </a:solidFill>
                              <a:latin typeface="Cambria Math" panose="02040503050406030204" pitchFamily="18" charset="0"/>
                              <a:ea typeface="Cambria Math" panose="02040503050406030204" pitchFamily="18" charset="0"/>
                            </a:rPr>
                            <m:t>𝑝</m:t>
                          </m:r>
                        </m:e>
                        <m:sub>
                          <m:r>
                            <a:rPr lang="ar-AE" sz="2800" i="1" spc="-1">
                              <a:solidFill>
                                <a:srgbClr val="FF0000"/>
                              </a:solidFill>
                              <a:latin typeface="Cambria Math" panose="02040503050406030204" pitchFamily="18" charset="0"/>
                              <a:ea typeface="Cambria Math" panose="02040503050406030204" pitchFamily="18" charset="0"/>
                            </a:rPr>
                            <m:t>𝑑</m:t>
                          </m:r>
                        </m:sub>
                      </m:sSub>
                      <m:sSub>
                        <m:sSubPr>
                          <m:ctrlPr>
                            <a:rPr lang="ar-AE" sz="2800" i="1" spc="-1">
                              <a:solidFill>
                                <a:srgbClr val="FF0000"/>
                              </a:solidFill>
                              <a:latin typeface="Cambria Math" panose="02040503050406030204" pitchFamily="18" charset="0"/>
                              <a:ea typeface="Cambria Math" panose="02040503050406030204" pitchFamily="18" charset="0"/>
                            </a:rPr>
                          </m:ctrlPr>
                        </m:sSubPr>
                        <m:e>
                          <m:r>
                            <a:rPr lang="ar-AE" sz="2800" i="1" spc="-1">
                              <a:solidFill>
                                <a:srgbClr val="FF0000"/>
                              </a:solidFill>
                              <a:latin typeface="Cambria Math" panose="02040503050406030204" pitchFamily="18" charset="0"/>
                              <a:ea typeface="Cambria Math" panose="02040503050406030204" pitchFamily="18" charset="0"/>
                            </a:rPr>
                            <m:t>𝑊</m:t>
                          </m:r>
                        </m:e>
                        <m:sub>
                          <m:r>
                            <a:rPr lang="ar-AE" sz="2800" i="1" spc="-1">
                              <a:solidFill>
                                <a:srgbClr val="FF0000"/>
                              </a:solidFill>
                              <a:latin typeface="Cambria Math" panose="02040503050406030204" pitchFamily="18" charset="0"/>
                              <a:ea typeface="Cambria Math" panose="02040503050406030204" pitchFamily="18" charset="0"/>
                            </a:rPr>
                            <m:t>𝑑</m:t>
                          </m:r>
                        </m:sub>
                      </m:sSub>
                      <m:r>
                        <a:rPr lang="ar-AE" sz="2800" i="1" spc="-1">
                          <a:solidFill>
                            <a:srgbClr val="FF0000"/>
                          </a:solidFill>
                          <a:latin typeface="Cambria Math" panose="02040503050406030204" pitchFamily="18" charset="0"/>
                          <a:ea typeface="Cambria Math" panose="02040503050406030204" pitchFamily="18" charset="0"/>
                        </a:rPr>
                        <m:t>𝑦</m:t>
                      </m:r>
                      <m:r>
                        <a:rPr lang="ar-AE" sz="2800" i="1" spc="-1">
                          <a:solidFill>
                            <a:srgbClr val="FF0000"/>
                          </a:solidFill>
                          <a:latin typeface="Cambria Math" panose="02040503050406030204" pitchFamily="18" charset="0"/>
                          <a:ea typeface="Cambria Math" panose="02040503050406030204" pitchFamily="18" charset="0"/>
                        </a:rPr>
                        <m:t>+</m:t>
                      </m:r>
                      <m:sSub>
                        <m:sSubPr>
                          <m:ctrlPr>
                            <a:rPr lang="ar-AE" sz="2800" i="1" spc="-1">
                              <a:solidFill>
                                <a:srgbClr val="FF0000"/>
                              </a:solidFill>
                              <a:latin typeface="Cambria Math" panose="02040503050406030204" pitchFamily="18" charset="0"/>
                              <a:ea typeface="Cambria Math" panose="02040503050406030204" pitchFamily="18" charset="0"/>
                            </a:rPr>
                          </m:ctrlPr>
                        </m:sSubPr>
                        <m:e>
                          <m:r>
                            <a:rPr lang="ar-AE" sz="2800" i="1" spc="-1">
                              <a:solidFill>
                                <a:srgbClr val="FF0000"/>
                              </a:solidFill>
                              <a:latin typeface="Cambria Math" panose="02040503050406030204" pitchFamily="18" charset="0"/>
                              <a:ea typeface="Cambria Math" panose="02040503050406030204" pitchFamily="18" charset="0"/>
                            </a:rPr>
                            <m:t>𝑝</m:t>
                          </m:r>
                        </m:e>
                        <m:sub>
                          <m:r>
                            <a:rPr lang="ar-AE" sz="2800" i="1" spc="-1">
                              <a:solidFill>
                                <a:srgbClr val="FF0000"/>
                              </a:solidFill>
                              <a:latin typeface="Cambria Math" panose="02040503050406030204" pitchFamily="18" charset="0"/>
                              <a:ea typeface="Cambria Math" panose="02040503050406030204" pitchFamily="18" charset="0"/>
                            </a:rPr>
                            <m:t>𝑜</m:t>
                          </m:r>
                        </m:sub>
                      </m:sSub>
                      <m:sSub>
                        <m:sSubPr>
                          <m:ctrlPr>
                            <a:rPr lang="ar-AE" sz="2800" i="1" spc="-1">
                              <a:solidFill>
                                <a:srgbClr val="FF0000"/>
                              </a:solidFill>
                              <a:latin typeface="Cambria Math" panose="02040503050406030204" pitchFamily="18" charset="0"/>
                              <a:ea typeface="Cambria Math" panose="02040503050406030204" pitchFamily="18" charset="0"/>
                            </a:rPr>
                          </m:ctrlPr>
                        </m:sSubPr>
                        <m:e>
                          <m:r>
                            <a:rPr lang="ar-AE" sz="2800" i="1" spc="-1">
                              <a:solidFill>
                                <a:srgbClr val="FF0000"/>
                              </a:solidFill>
                              <a:latin typeface="Cambria Math" panose="02040503050406030204" pitchFamily="18" charset="0"/>
                              <a:ea typeface="Cambria Math" panose="02040503050406030204" pitchFamily="18" charset="0"/>
                            </a:rPr>
                            <m:t>𝑊</m:t>
                          </m:r>
                        </m:e>
                        <m:sub>
                          <m:r>
                            <a:rPr lang="ar-AE" sz="2800" i="1" spc="-1">
                              <a:solidFill>
                                <a:srgbClr val="FF0000"/>
                              </a:solidFill>
                              <a:latin typeface="Cambria Math" panose="02040503050406030204" pitchFamily="18" charset="0"/>
                              <a:ea typeface="Cambria Math" panose="02040503050406030204" pitchFamily="18" charset="0"/>
                            </a:rPr>
                            <m:t>𝑜</m:t>
                          </m:r>
                        </m:sub>
                      </m:sSub>
                      <m:r>
                        <a:rPr lang="ar-AE" sz="2800" i="1" spc="-1">
                          <a:solidFill>
                            <a:srgbClr val="FF0000"/>
                          </a:solidFill>
                          <a:latin typeface="Cambria Math" panose="02040503050406030204" pitchFamily="18" charset="0"/>
                          <a:ea typeface="Cambria Math" panose="02040503050406030204" pitchFamily="18" charset="0"/>
                        </a:rPr>
                        <m:t>𝑦</m:t>
                      </m:r>
                      <m:r>
                        <a:rPr lang="ar-AE" sz="2800" i="1" spc="-1">
                          <a:solidFill>
                            <a:srgbClr val="FF0000"/>
                          </a:solidFill>
                          <a:latin typeface="Cambria Math" panose="02040503050406030204" pitchFamily="18" charset="0"/>
                          <a:ea typeface="Cambria Math" panose="02040503050406030204" pitchFamily="18" charset="0"/>
                        </a:rPr>
                        <m:t>+</m:t>
                      </m:r>
                      <m:sSub>
                        <m:sSubPr>
                          <m:ctrlPr>
                            <a:rPr lang="ar-AE" sz="2800" i="1" spc="-1">
                              <a:solidFill>
                                <a:srgbClr val="FF0000"/>
                              </a:solidFill>
                              <a:latin typeface="Cambria Math" panose="02040503050406030204" pitchFamily="18" charset="0"/>
                              <a:ea typeface="Cambria Math" panose="02040503050406030204" pitchFamily="18" charset="0"/>
                            </a:rPr>
                          </m:ctrlPr>
                        </m:sSubPr>
                        <m:e>
                          <m:r>
                            <a:rPr lang="ar-AE" sz="2800" i="1" spc="-1">
                              <a:solidFill>
                                <a:srgbClr val="FF0000"/>
                              </a:solidFill>
                              <a:latin typeface="Cambria Math" panose="02040503050406030204" pitchFamily="18" charset="0"/>
                              <a:ea typeface="Cambria Math" panose="02040503050406030204" pitchFamily="18" charset="0"/>
                            </a:rPr>
                            <m:t>𝑝</m:t>
                          </m:r>
                        </m:e>
                        <m:sub>
                          <m:r>
                            <a:rPr lang="ar-AE" sz="2800" i="1" spc="-1">
                              <a:solidFill>
                                <a:srgbClr val="FF0000"/>
                              </a:solidFill>
                              <a:latin typeface="Cambria Math" panose="02040503050406030204" pitchFamily="18" charset="0"/>
                              <a:ea typeface="Cambria Math" panose="02040503050406030204" pitchFamily="18" charset="0"/>
                            </a:rPr>
                            <m:t>𝑤</m:t>
                          </m:r>
                        </m:sub>
                      </m:sSub>
                      <m:sSub>
                        <m:sSubPr>
                          <m:ctrlPr>
                            <a:rPr lang="ar-AE" sz="2800" i="1" spc="-1">
                              <a:solidFill>
                                <a:srgbClr val="FF0000"/>
                              </a:solidFill>
                              <a:latin typeface="Cambria Math" panose="02040503050406030204" pitchFamily="18" charset="0"/>
                              <a:ea typeface="Cambria Math" panose="02040503050406030204" pitchFamily="18" charset="0"/>
                            </a:rPr>
                          </m:ctrlPr>
                        </m:sSubPr>
                        <m:e>
                          <m:r>
                            <a:rPr lang="ar-AE" sz="2800" i="1" spc="-1">
                              <a:solidFill>
                                <a:srgbClr val="FF0000"/>
                              </a:solidFill>
                              <a:latin typeface="Cambria Math" panose="02040503050406030204" pitchFamily="18" charset="0"/>
                              <a:ea typeface="Cambria Math" panose="02040503050406030204" pitchFamily="18" charset="0"/>
                            </a:rPr>
                            <m:t>𝑊</m:t>
                          </m:r>
                        </m:e>
                        <m:sub>
                          <m:r>
                            <a:rPr lang="ar-AE" sz="2800" i="1" spc="-1">
                              <a:solidFill>
                                <a:srgbClr val="FF0000"/>
                              </a:solidFill>
                              <a:latin typeface="Cambria Math" panose="02040503050406030204" pitchFamily="18" charset="0"/>
                              <a:ea typeface="Cambria Math" panose="02040503050406030204" pitchFamily="18" charset="0"/>
                            </a:rPr>
                            <m:t>𝑤</m:t>
                          </m:r>
                        </m:sub>
                      </m:sSub>
                      <m:r>
                        <a:rPr lang="ar-AE" sz="2800" i="1" spc="-1">
                          <a:solidFill>
                            <a:srgbClr val="FF0000"/>
                          </a:solidFill>
                          <a:latin typeface="Cambria Math" panose="02040503050406030204" pitchFamily="18" charset="0"/>
                          <a:ea typeface="Cambria Math" panose="02040503050406030204" pitchFamily="18" charset="0"/>
                        </a:rPr>
                        <m:t>𝑦</m:t>
                      </m:r>
                      <m:r>
                        <a:rPr lang="ar-AE" sz="2800" i="1" spc="-1">
                          <a:latin typeface="Cambria Math" panose="02040503050406030204" pitchFamily="18" charset="0"/>
                          <a:ea typeface="Cambria Math" panose="02040503050406030204" pitchFamily="18" charset="0"/>
                        </a:rPr>
                        <m:t>+</m:t>
                      </m:r>
                      <m:sSub>
                        <m:sSubPr>
                          <m:ctrlPr>
                            <a:rPr lang="ar-AE" sz="2800" i="1" spc="-1">
                              <a:latin typeface="Cambria Math" panose="02040503050406030204" pitchFamily="18" charset="0"/>
                              <a:ea typeface="Cambria Math" panose="02040503050406030204" pitchFamily="18" charset="0"/>
                            </a:rPr>
                          </m:ctrlPr>
                        </m:sSubPr>
                        <m:e>
                          <m:r>
                            <a:rPr lang="ar-AE" sz="2800" i="1" spc="-1">
                              <a:latin typeface="Cambria Math" panose="02040503050406030204" pitchFamily="18" charset="0"/>
                              <a:ea typeface="Cambria Math" panose="02040503050406030204" pitchFamily="18" charset="0"/>
                            </a:rPr>
                            <m:t>𝛽</m:t>
                          </m:r>
                        </m:e>
                        <m:sub>
                          <m:r>
                            <a:rPr lang="ar-AE" sz="2800" i="1" spc="-1">
                              <a:latin typeface="Cambria Math" panose="02040503050406030204" pitchFamily="18" charset="0"/>
                              <a:ea typeface="Cambria Math" panose="02040503050406030204" pitchFamily="18" charset="0"/>
                            </a:rPr>
                            <m:t>𝑑</m:t>
                          </m:r>
                        </m:sub>
                      </m:sSub>
                      <m:sSub>
                        <m:sSubPr>
                          <m:ctrlPr>
                            <a:rPr lang="ar-AE" sz="2800" i="1" spc="-1">
                              <a:latin typeface="Cambria Math" panose="02040503050406030204" pitchFamily="18" charset="0"/>
                              <a:ea typeface="Cambria Math" panose="02040503050406030204" pitchFamily="18" charset="0"/>
                            </a:rPr>
                          </m:ctrlPr>
                        </m:sSubPr>
                        <m:e>
                          <m:r>
                            <a:rPr lang="ar-AE" sz="2800" i="1" spc="-1">
                              <a:latin typeface="Cambria Math" panose="02040503050406030204" pitchFamily="18" charset="0"/>
                              <a:ea typeface="Cambria Math" panose="02040503050406030204" pitchFamily="18" charset="0"/>
                            </a:rPr>
                            <m:t>𝑋</m:t>
                          </m:r>
                        </m:e>
                        <m:sub>
                          <m:r>
                            <a:rPr lang="ar-AE" sz="2800" i="1" spc="-1">
                              <a:latin typeface="Cambria Math" panose="02040503050406030204" pitchFamily="18" charset="0"/>
                              <a:ea typeface="Cambria Math" panose="02040503050406030204" pitchFamily="18" charset="0"/>
                            </a:rPr>
                            <m:t>𝑑</m:t>
                          </m:r>
                        </m:sub>
                      </m:sSub>
                      <m:r>
                        <a:rPr lang="ar-AE" sz="2800" i="1" spc="-1">
                          <a:latin typeface="Cambria Math" panose="02040503050406030204" pitchFamily="18" charset="0"/>
                          <a:ea typeface="Cambria Math" panose="02040503050406030204" pitchFamily="18" charset="0"/>
                        </a:rPr>
                        <m:t>+</m:t>
                      </m:r>
                      <m:sSub>
                        <m:sSubPr>
                          <m:ctrlPr>
                            <a:rPr lang="ar-AE" sz="2800" i="1" spc="-1">
                              <a:latin typeface="Cambria Math" panose="02040503050406030204" pitchFamily="18" charset="0"/>
                              <a:ea typeface="Cambria Math" panose="02040503050406030204" pitchFamily="18" charset="0"/>
                            </a:rPr>
                          </m:ctrlPr>
                        </m:sSubPr>
                        <m:e>
                          <m:r>
                            <a:rPr lang="ar-AE" sz="2800" i="1" spc="-1">
                              <a:latin typeface="Cambria Math" panose="02040503050406030204" pitchFamily="18" charset="0"/>
                              <a:ea typeface="Cambria Math" panose="02040503050406030204" pitchFamily="18" charset="0"/>
                            </a:rPr>
                            <m:t>𝛽</m:t>
                          </m:r>
                        </m:e>
                        <m:sub>
                          <m:r>
                            <a:rPr lang="ar-AE" sz="2800" i="1" spc="-1">
                              <a:latin typeface="Cambria Math" panose="02040503050406030204" pitchFamily="18" charset="0"/>
                              <a:ea typeface="Cambria Math" panose="02040503050406030204" pitchFamily="18" charset="0"/>
                            </a:rPr>
                            <m:t>𝑜</m:t>
                          </m:r>
                        </m:sub>
                      </m:sSub>
                      <m:sSub>
                        <m:sSubPr>
                          <m:ctrlPr>
                            <a:rPr lang="ar-AE" sz="2800" i="1" spc="-1">
                              <a:latin typeface="Cambria Math" panose="02040503050406030204" pitchFamily="18" charset="0"/>
                              <a:ea typeface="Cambria Math" panose="02040503050406030204" pitchFamily="18" charset="0"/>
                            </a:rPr>
                          </m:ctrlPr>
                        </m:sSubPr>
                        <m:e>
                          <m:r>
                            <a:rPr lang="ar-AE" sz="2800" i="1" spc="-1">
                              <a:latin typeface="Cambria Math" panose="02040503050406030204" pitchFamily="18" charset="0"/>
                              <a:ea typeface="Cambria Math" panose="02040503050406030204" pitchFamily="18" charset="0"/>
                            </a:rPr>
                            <m:t>𝑋</m:t>
                          </m:r>
                        </m:e>
                        <m:sub>
                          <m:r>
                            <a:rPr lang="ar-AE" sz="2800" i="1" spc="-1">
                              <a:latin typeface="Cambria Math" panose="02040503050406030204" pitchFamily="18" charset="0"/>
                              <a:ea typeface="Cambria Math" panose="02040503050406030204" pitchFamily="18" charset="0"/>
                            </a:rPr>
                            <m:t>𝑜</m:t>
                          </m:r>
                        </m:sub>
                      </m:sSub>
                      <m:r>
                        <a:rPr lang="ar-AE" sz="2800" i="1" spc="-1">
                          <a:latin typeface="Cambria Math" panose="02040503050406030204" pitchFamily="18" charset="0"/>
                          <a:ea typeface="Cambria Math" panose="02040503050406030204" pitchFamily="18" charset="0"/>
                        </a:rPr>
                        <m:t>+</m:t>
                      </m:r>
                      <m:r>
                        <a:rPr lang="ar-AE" sz="2800" i="1" spc="-1">
                          <a:latin typeface="Cambria Math" panose="02040503050406030204" pitchFamily="18" charset="0"/>
                          <a:ea typeface="Cambria Math" panose="02040503050406030204" pitchFamily="18" charset="0"/>
                        </a:rPr>
                        <m:t>𝛾</m:t>
                      </m:r>
                      <m:r>
                        <a:rPr lang="ar-AE" sz="2800" i="1" spc="-1">
                          <a:latin typeface="Cambria Math" panose="02040503050406030204" pitchFamily="18" charset="0"/>
                          <a:ea typeface="Cambria Math" panose="02040503050406030204" pitchFamily="18" charset="0"/>
                        </a:rPr>
                        <m:t>𝑑</m:t>
                      </m:r>
                      <m:r>
                        <a:rPr lang="ar-AE" sz="2800" i="1" spc="-1">
                          <a:latin typeface="Cambria Math" panose="02040503050406030204" pitchFamily="18" charset="0"/>
                          <a:ea typeface="Cambria Math" panose="02040503050406030204" pitchFamily="18" charset="0"/>
                        </a:rPr>
                        <m:t>+</m:t>
                      </m:r>
                      <m:r>
                        <a:rPr lang="ar-AE" sz="2800" i="1" spc="-1">
                          <a:latin typeface="Cambria Math" panose="02040503050406030204" pitchFamily="18" charset="0"/>
                          <a:ea typeface="Cambria Math" panose="02040503050406030204" pitchFamily="18" charset="0"/>
                        </a:rPr>
                        <m:t>𝜀</m:t>
                      </m:r>
                    </m:oMath>
                  </m:oMathPara>
                </a14:m>
                <a:endParaRPr lang="en-US" sz="2800" b="0" i="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3" name="Text Placeholder 2">
                <a:extLst>
                  <a:ext uri="{FF2B5EF4-FFF2-40B4-BE49-F238E27FC236}">
                    <a16:creationId xmlns:a16="http://schemas.microsoft.com/office/drawing/2014/main" id="{FA661546-14B8-F946-FC44-FC73C6D1E1CD}"/>
                  </a:ext>
                </a:extLst>
              </p:cNvPr>
              <p:cNvSpPr>
                <a:spLocks noGrp="1" noRot="1" noChangeAspect="1" noMove="1" noResize="1" noEditPoints="1" noAdjustHandles="1" noChangeArrowheads="1" noChangeShapeType="1" noTextEdit="1"/>
              </p:cNvSpPr>
              <p:nvPr>
                <p:ph type="body" idx="1"/>
              </p:nvPr>
            </p:nvSpPr>
            <p:spPr>
              <a:xfrm>
                <a:off x="609480" y="1604520"/>
                <a:ext cx="10972440" cy="3977280"/>
              </a:xfrm>
              <a:blipFill>
                <a:blip r:embed="rId3"/>
                <a:stretch>
                  <a:fillRect l="-1167" r="-556"/>
                </a:stretch>
              </a:blipFill>
            </p:spPr>
            <p:txBody>
              <a:bodyPr/>
              <a:lstStyle/>
              <a:p>
                <a:r>
                  <a:rPr lang="de-CH">
                    <a:noFill/>
                  </a:rPr>
                  <a:t> </a:t>
                </a:r>
              </a:p>
            </p:txBody>
          </p:sp>
        </mc:Fallback>
      </mc:AlternateContent>
      <p:sp>
        <p:nvSpPr>
          <p:cNvPr id="7" name="TextBox 6">
            <a:extLst>
              <a:ext uri="{FF2B5EF4-FFF2-40B4-BE49-F238E27FC236}">
                <a16:creationId xmlns:a16="http://schemas.microsoft.com/office/drawing/2014/main" id="{29834F96-2897-8D38-641E-525C00F8845E}"/>
              </a:ext>
            </a:extLst>
          </p:cNvPr>
          <p:cNvSpPr txBox="1"/>
          <p:nvPr/>
        </p:nvSpPr>
        <p:spPr>
          <a:xfrm>
            <a:off x="0" y="5581800"/>
            <a:ext cx="6400800" cy="738664"/>
          </a:xfrm>
          <a:prstGeom prst="rect">
            <a:avLst/>
          </a:prstGeom>
          <a:noFill/>
        </p:spPr>
        <p:txBody>
          <a:bodyPr wrap="square" rtlCol="0">
            <a:spAutoFit/>
          </a:bodyPr>
          <a:lstStyle/>
          <a:p>
            <a:r>
              <a:rPr lang="en-US" dirty="0">
                <a:effectLst/>
                <a:latin typeface="Helvetica" pitchFamily="2" charset="0"/>
                <a:ea typeface="Tahoma" panose="020B0604030504040204" pitchFamily="34" charset="0"/>
                <a:cs typeface="Tahoma" panose="020B0604030504040204" pitchFamily="34" charset="0"/>
              </a:rPr>
              <a:t>[</a:t>
            </a:r>
            <a:r>
              <a:rPr lang="en-US" dirty="0" err="1">
                <a:effectLst/>
                <a:latin typeface="Helvetica" pitchFamily="2" charset="0"/>
                <a:ea typeface="Tahoma" panose="020B0604030504040204" pitchFamily="34" charset="0"/>
                <a:cs typeface="Tahoma" panose="020B0604030504040204" pitchFamily="34" charset="0"/>
              </a:rPr>
              <a:t>LeSage</a:t>
            </a:r>
            <a:r>
              <a:rPr lang="en-US" dirty="0">
                <a:effectLst/>
                <a:latin typeface="Helvetica" pitchFamily="2" charset="0"/>
                <a:ea typeface="Tahoma" panose="020B0604030504040204" pitchFamily="34" charset="0"/>
                <a:cs typeface="Tahoma" panose="020B0604030504040204" pitchFamily="34" charset="0"/>
              </a:rPr>
              <a:t> and Pace, 2008] </a:t>
            </a:r>
            <a:r>
              <a:rPr lang="en-US" dirty="0" err="1">
                <a:effectLst/>
                <a:latin typeface="Helvetica" pitchFamily="2" charset="0"/>
                <a:ea typeface="Tahoma" panose="020B0604030504040204" pitchFamily="34" charset="0"/>
                <a:cs typeface="Tahoma" panose="020B0604030504040204" pitchFamily="34" charset="0"/>
              </a:rPr>
              <a:t>LeSage</a:t>
            </a:r>
            <a:r>
              <a:rPr lang="en-US" dirty="0">
                <a:effectLst/>
                <a:latin typeface="Helvetica" pitchFamily="2" charset="0"/>
                <a:ea typeface="Tahoma" panose="020B0604030504040204" pitchFamily="34" charset="0"/>
                <a:cs typeface="Tahoma" panose="020B0604030504040204" pitchFamily="34" charset="0"/>
              </a:rPr>
              <a:t>, J. P. and Pace, R. K. (2008) Spatial econometric modeling of origin-destination flows*, Journal of Regional Science, 48(5):941–967 </a:t>
            </a:r>
          </a:p>
        </p:txBody>
      </p:sp>
      <p:sp>
        <p:nvSpPr>
          <p:cNvPr id="12" name="Slide Number Placeholder 11">
            <a:extLst>
              <a:ext uri="{FF2B5EF4-FFF2-40B4-BE49-F238E27FC236}">
                <a16:creationId xmlns:a16="http://schemas.microsoft.com/office/drawing/2014/main" id="{B0978CC8-A523-4DDB-A4AF-B85A399C03DC}"/>
              </a:ext>
            </a:extLst>
          </p:cNvPr>
          <p:cNvSpPr>
            <a:spLocks noGrp="1"/>
          </p:cNvSpPr>
          <p:nvPr>
            <p:ph type="sldNum" idx="12"/>
          </p:nvPr>
        </p:nvSpPr>
        <p:spPr/>
        <p:txBody>
          <a:bodyPr/>
          <a:lstStyle/>
          <a:p>
            <a:fld id="{00000000-1234-1234-1234-123412341234}" type="slidenum">
              <a:rPr lang="en-US" smtClean="0"/>
              <a:pPr/>
              <a:t>6</a:t>
            </a:fld>
            <a:endParaRPr lang="en-US" dirty="0">
              <a:sym typeface="Calibri"/>
            </a:endParaRPr>
          </a:p>
        </p:txBody>
      </p:sp>
      <p:sp>
        <p:nvSpPr>
          <p:cNvPr id="15" name="Footer Placeholder 14">
            <a:extLst>
              <a:ext uri="{FF2B5EF4-FFF2-40B4-BE49-F238E27FC236}">
                <a16:creationId xmlns:a16="http://schemas.microsoft.com/office/drawing/2014/main" id="{5D86C782-66C5-48D0-B9A7-6D25FA063B6C}"/>
              </a:ext>
            </a:extLst>
          </p:cNvPr>
          <p:cNvSpPr>
            <a:spLocks noGrp="1"/>
          </p:cNvSpPr>
          <p:nvPr>
            <p:ph type="ftr" idx="11"/>
          </p:nvPr>
        </p:nvSpPr>
        <p:spPr/>
        <p:txBody>
          <a:bodyPr/>
          <a:lstStyle/>
          <a:p>
            <a:r>
              <a:rPr lang="de-CH"/>
              <a:t>Eduardo B. Falbel</a:t>
            </a:r>
            <a:endParaRPr lang="de-CH" dirty="0"/>
          </a:p>
        </p:txBody>
      </p:sp>
    </p:spTree>
    <p:extLst>
      <p:ext uri="{BB962C8B-B14F-4D97-AF65-F5344CB8AC3E}">
        <p14:creationId xmlns:p14="http://schemas.microsoft.com/office/powerpoint/2010/main" val="131128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2"/>
          <p:cNvSpPr/>
          <p:nvPr/>
        </p:nvSpPr>
        <p:spPr>
          <a:xfrm>
            <a:off x="10473840" y="6522480"/>
            <a:ext cx="60444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fld id="{55A5FCC3-A28E-49AB-9593-F1D41666B8D9}" type="datetime1">
              <a:rPr lang="de-CH" sz="800" b="0" strike="noStrike" spc="-1" smtClean="0">
                <a:solidFill>
                  <a:srgbClr val="000000"/>
                </a:solidFill>
                <a:latin typeface="Tahoma" panose="020B0604030504040204" pitchFamily="34" charset="0"/>
                <a:ea typeface="Tahoma" panose="020B0604030504040204" pitchFamily="34" charset="0"/>
              </a:rPr>
              <a:t>22.05.23</a:t>
            </a:fld>
            <a:endParaRPr lang="en-US" sz="800" b="0" strike="noStrike" spc="-1" dirty="0">
              <a:latin typeface="Tahoma" panose="020B0604030504040204" pitchFamily="34" charset="0"/>
            </a:endParaRPr>
          </a:p>
        </p:txBody>
      </p:sp>
      <p:sp>
        <p:nvSpPr>
          <p:cNvPr id="98" name="CustomShape 4"/>
          <p:cNvSpPr/>
          <p:nvPr/>
        </p:nvSpPr>
        <p:spPr>
          <a:xfrm>
            <a:off x="11137680" y="6522480"/>
            <a:ext cx="31500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7B7A1E6F-DEFC-425C-BA8B-74573EED6479}" type="slidenum">
              <a:rPr lang="de-CH" sz="800" b="0" strike="noStrike" spc="-1">
                <a:solidFill>
                  <a:srgbClr val="000000"/>
                </a:solidFill>
                <a:latin typeface="Tahoma" panose="020B0604030504040204" pitchFamily="34" charset="0"/>
                <a:ea typeface="Tahoma" panose="020B0604030504040204" pitchFamily="34" charset="0"/>
              </a:rPr>
              <a:t>7</a:t>
            </a:fld>
            <a:endParaRPr lang="en-US" sz="800" b="0" strike="noStrike" spc="-1" dirty="0">
              <a:latin typeface="Tahoma" panose="020B0604030504040204" pitchFamily="34" charset="0"/>
            </a:endParaRPr>
          </a:p>
        </p:txBody>
      </p:sp>
      <p:sp>
        <p:nvSpPr>
          <p:cNvPr id="2" name="Title 1">
            <a:extLst>
              <a:ext uri="{FF2B5EF4-FFF2-40B4-BE49-F238E27FC236}">
                <a16:creationId xmlns:a16="http://schemas.microsoft.com/office/drawing/2014/main" id="{F498EB0D-6F96-4EA0-FE5D-8BB1E59259A8}"/>
              </a:ext>
            </a:extLst>
          </p:cNvPr>
          <p:cNvSpPr>
            <a:spLocks noGrp="1"/>
          </p:cNvSpPr>
          <p:nvPr>
            <p:ph type="title"/>
          </p:nvPr>
        </p:nvSpPr>
        <p:spPr/>
        <p:txBody>
          <a:bodyPr/>
          <a:lstStyle/>
          <a:p>
            <a:pPr marL="0" marR="0" lvl="0" indent="0" algn="l" rtl="0">
              <a:lnSpc>
                <a:spcPct val="90000"/>
              </a:lnSpc>
              <a:spcBef>
                <a:spcPts val="0"/>
              </a:spcBef>
              <a:spcAft>
                <a:spcPts val="0"/>
              </a:spcAft>
              <a:buNone/>
            </a:pPr>
            <a:r>
              <a:rPr lang="en-US" sz="4400" b="0" i="0" u="none" strike="noStrike" cap="none" dirty="0">
                <a:solidFill>
                  <a:schemeClr val="dk1"/>
                </a:solidFill>
                <a:sym typeface="Calibri"/>
              </a:rPr>
              <a:t>Spatial Lag Model (SLA)</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A661546-14B8-F946-FC44-FC73C6D1E1CD}"/>
                  </a:ext>
                </a:extLst>
              </p:cNvPr>
              <p:cNvSpPr>
                <a:spLocks noGrp="1"/>
              </p:cNvSpPr>
              <p:nvPr>
                <p:ph type="body" idx="1"/>
              </p:nvPr>
            </p:nvSpPr>
            <p:spPr>
              <a:xfrm>
                <a:off x="609480" y="1604520"/>
                <a:ext cx="10843200" cy="3977280"/>
              </a:xfrm>
            </p:spPr>
            <p:txBody>
              <a:bodyPr>
                <a:noAutofit/>
              </a:bodyPr>
              <a:lstStyle/>
              <a:p>
                <a:pPr marL="114300" indent="0">
                  <a:lnSpc>
                    <a:spcPct val="150000"/>
                  </a:lnSpc>
                  <a:buNone/>
                </a:pPr>
                <a14:m>
                  <m:oMathPara xmlns:m="http://schemas.openxmlformats.org/officeDocument/2006/math">
                    <m:oMathParaPr>
                      <m:jc m:val="centerGroup"/>
                    </m:oMathParaPr>
                    <m:oMath xmlns:m="http://schemas.openxmlformats.org/officeDocument/2006/math">
                      <m:r>
                        <a:rPr lang="en-US" sz="2800" b="0" i="1" u="none" strike="noStrike" cap="none" smtClean="0">
                          <a:solidFill>
                            <a:schemeClr val="dk1"/>
                          </a:solidFill>
                          <a:latin typeface="Cambria Math" panose="02040503050406030204" pitchFamily="18" charset="0"/>
                          <a:cs typeface="Calibri"/>
                          <a:sym typeface="Calibri"/>
                        </a:rPr>
                        <m:t>𝑦</m:t>
                      </m:r>
                      <m:r>
                        <a:rPr lang="en-US" sz="2800" b="0" i="1" u="none" strike="noStrike" cap="none" smtClean="0">
                          <a:solidFill>
                            <a:schemeClr val="dk1"/>
                          </a:solidFill>
                          <a:latin typeface="Cambria Math" panose="02040503050406030204" pitchFamily="18" charset="0"/>
                          <a:cs typeface="Calibri"/>
                          <a:sym typeface="Calibri"/>
                        </a:rPr>
                        <m:t>=</m:t>
                      </m:r>
                      <m:sSub>
                        <m:sSubPr>
                          <m:ctrlPr>
                            <a:rPr lang="ar-AE" sz="2800" i="1" spc="-1" smtClean="0">
                              <a:solidFill>
                                <a:schemeClr val="tx1"/>
                              </a:solidFill>
                              <a:latin typeface="Cambria Math" panose="02040503050406030204" pitchFamily="18" charset="0"/>
                              <a:ea typeface="Cambria Math" panose="02040503050406030204" pitchFamily="18" charset="0"/>
                            </a:rPr>
                          </m:ctrlPr>
                        </m:sSubPr>
                        <m:e>
                          <m:r>
                            <a:rPr lang="ar-AE" sz="2800" i="1" spc="-1">
                              <a:solidFill>
                                <a:schemeClr val="tx1"/>
                              </a:solidFill>
                              <a:latin typeface="Cambria Math" panose="02040503050406030204" pitchFamily="18" charset="0"/>
                              <a:ea typeface="Cambria Math" panose="02040503050406030204" pitchFamily="18" charset="0"/>
                            </a:rPr>
                            <m:t>𝑝</m:t>
                          </m:r>
                        </m:e>
                        <m:sub>
                          <m:r>
                            <a:rPr lang="ar-AE" sz="2800" i="1" spc="-1">
                              <a:solidFill>
                                <a:schemeClr val="tx1"/>
                              </a:solidFill>
                              <a:latin typeface="Cambria Math" panose="02040503050406030204" pitchFamily="18" charset="0"/>
                              <a:ea typeface="Cambria Math" panose="02040503050406030204" pitchFamily="18" charset="0"/>
                            </a:rPr>
                            <m:t>𝑑</m:t>
                          </m:r>
                        </m:sub>
                      </m:sSub>
                      <m:sSub>
                        <m:sSubPr>
                          <m:ctrlPr>
                            <a:rPr lang="ar-AE" sz="2800" i="1" spc="-1">
                              <a:solidFill>
                                <a:schemeClr val="tx1"/>
                              </a:solidFill>
                              <a:latin typeface="Cambria Math" panose="02040503050406030204" pitchFamily="18" charset="0"/>
                              <a:ea typeface="Cambria Math" panose="02040503050406030204" pitchFamily="18" charset="0"/>
                            </a:rPr>
                          </m:ctrlPr>
                        </m:sSubPr>
                        <m:e>
                          <m:r>
                            <a:rPr lang="ar-AE" sz="2800" i="1" spc="-1">
                              <a:solidFill>
                                <a:schemeClr val="tx1"/>
                              </a:solidFill>
                              <a:latin typeface="Cambria Math" panose="02040503050406030204" pitchFamily="18" charset="0"/>
                              <a:ea typeface="Cambria Math" panose="02040503050406030204" pitchFamily="18" charset="0"/>
                            </a:rPr>
                            <m:t>𝑊</m:t>
                          </m:r>
                        </m:e>
                        <m:sub>
                          <m:r>
                            <a:rPr lang="ar-AE" sz="2800" i="1" spc="-1">
                              <a:solidFill>
                                <a:schemeClr val="tx1"/>
                              </a:solidFill>
                              <a:latin typeface="Cambria Math" panose="02040503050406030204" pitchFamily="18" charset="0"/>
                              <a:ea typeface="Cambria Math" panose="02040503050406030204" pitchFamily="18" charset="0"/>
                            </a:rPr>
                            <m:t>𝑑</m:t>
                          </m:r>
                        </m:sub>
                      </m:sSub>
                      <m:r>
                        <a:rPr lang="ar-AE" sz="2800" i="1" spc="-1">
                          <a:solidFill>
                            <a:srgbClr val="FF0000"/>
                          </a:solidFill>
                          <a:latin typeface="Cambria Math" panose="02040503050406030204" pitchFamily="18" charset="0"/>
                          <a:ea typeface="Cambria Math" panose="02040503050406030204" pitchFamily="18" charset="0"/>
                        </a:rPr>
                        <m:t>𝑦</m:t>
                      </m:r>
                      <m:r>
                        <a:rPr lang="ar-AE" sz="2800" i="1" spc="-1" smtClean="0">
                          <a:solidFill>
                            <a:schemeClr val="tx1"/>
                          </a:solidFill>
                          <a:latin typeface="Cambria Math" panose="02040503050406030204" pitchFamily="18" charset="0"/>
                          <a:ea typeface="Cambria Math" panose="02040503050406030204" pitchFamily="18" charset="0"/>
                        </a:rPr>
                        <m:t>+</m:t>
                      </m:r>
                      <m:sSub>
                        <m:sSubPr>
                          <m:ctrlPr>
                            <a:rPr lang="ar-AE" sz="2800" i="1" spc="-1" smtClean="0">
                              <a:solidFill>
                                <a:schemeClr val="tx1"/>
                              </a:solidFill>
                              <a:latin typeface="Cambria Math" panose="02040503050406030204" pitchFamily="18" charset="0"/>
                              <a:ea typeface="Cambria Math" panose="02040503050406030204" pitchFamily="18" charset="0"/>
                            </a:rPr>
                          </m:ctrlPr>
                        </m:sSubPr>
                        <m:e>
                          <m:r>
                            <a:rPr lang="ar-AE" sz="2800" i="1" spc="-1">
                              <a:solidFill>
                                <a:schemeClr val="tx1"/>
                              </a:solidFill>
                              <a:latin typeface="Cambria Math" panose="02040503050406030204" pitchFamily="18" charset="0"/>
                              <a:ea typeface="Cambria Math" panose="02040503050406030204" pitchFamily="18" charset="0"/>
                            </a:rPr>
                            <m:t>𝑝</m:t>
                          </m:r>
                        </m:e>
                        <m:sub>
                          <m:r>
                            <a:rPr lang="ar-AE" sz="2800" i="1" spc="-1">
                              <a:solidFill>
                                <a:schemeClr val="tx1"/>
                              </a:solidFill>
                              <a:latin typeface="Cambria Math" panose="02040503050406030204" pitchFamily="18" charset="0"/>
                              <a:ea typeface="Cambria Math" panose="02040503050406030204" pitchFamily="18" charset="0"/>
                            </a:rPr>
                            <m:t>𝑜</m:t>
                          </m:r>
                        </m:sub>
                      </m:sSub>
                      <m:sSub>
                        <m:sSubPr>
                          <m:ctrlPr>
                            <a:rPr lang="ar-AE" sz="2800" i="1" spc="-1">
                              <a:solidFill>
                                <a:schemeClr val="tx1"/>
                              </a:solidFill>
                              <a:latin typeface="Cambria Math" panose="02040503050406030204" pitchFamily="18" charset="0"/>
                              <a:ea typeface="Cambria Math" panose="02040503050406030204" pitchFamily="18" charset="0"/>
                            </a:rPr>
                          </m:ctrlPr>
                        </m:sSubPr>
                        <m:e>
                          <m:r>
                            <a:rPr lang="ar-AE" sz="2800" i="1" spc="-1">
                              <a:solidFill>
                                <a:schemeClr val="tx1"/>
                              </a:solidFill>
                              <a:latin typeface="Cambria Math" panose="02040503050406030204" pitchFamily="18" charset="0"/>
                              <a:ea typeface="Cambria Math" panose="02040503050406030204" pitchFamily="18" charset="0"/>
                            </a:rPr>
                            <m:t>𝑊</m:t>
                          </m:r>
                        </m:e>
                        <m:sub>
                          <m:r>
                            <a:rPr lang="ar-AE" sz="2800" i="1" spc="-1">
                              <a:solidFill>
                                <a:schemeClr val="tx1"/>
                              </a:solidFill>
                              <a:latin typeface="Cambria Math" panose="02040503050406030204" pitchFamily="18" charset="0"/>
                              <a:ea typeface="Cambria Math" panose="02040503050406030204" pitchFamily="18" charset="0"/>
                            </a:rPr>
                            <m:t>𝑜</m:t>
                          </m:r>
                        </m:sub>
                      </m:sSub>
                      <m:r>
                        <a:rPr lang="ar-AE" sz="2800" i="1" spc="-1">
                          <a:solidFill>
                            <a:srgbClr val="FF0000"/>
                          </a:solidFill>
                          <a:latin typeface="Cambria Math" panose="02040503050406030204" pitchFamily="18" charset="0"/>
                          <a:ea typeface="Cambria Math" panose="02040503050406030204" pitchFamily="18" charset="0"/>
                        </a:rPr>
                        <m:t>𝑦</m:t>
                      </m:r>
                      <m:r>
                        <a:rPr lang="ar-AE" sz="2800" i="1" spc="-1" smtClean="0">
                          <a:solidFill>
                            <a:schemeClr val="tx1"/>
                          </a:solidFill>
                          <a:latin typeface="Cambria Math" panose="02040503050406030204" pitchFamily="18" charset="0"/>
                          <a:ea typeface="Cambria Math" panose="02040503050406030204" pitchFamily="18" charset="0"/>
                        </a:rPr>
                        <m:t>+</m:t>
                      </m:r>
                      <m:sSub>
                        <m:sSubPr>
                          <m:ctrlPr>
                            <a:rPr lang="ar-AE" sz="2800" i="1" spc="-1">
                              <a:solidFill>
                                <a:schemeClr val="tx1"/>
                              </a:solidFill>
                              <a:latin typeface="Cambria Math" panose="02040503050406030204" pitchFamily="18" charset="0"/>
                              <a:ea typeface="Cambria Math" panose="02040503050406030204" pitchFamily="18" charset="0"/>
                            </a:rPr>
                          </m:ctrlPr>
                        </m:sSubPr>
                        <m:e>
                          <m:r>
                            <a:rPr lang="ar-AE" sz="2800" i="1" spc="-1">
                              <a:solidFill>
                                <a:schemeClr val="tx1"/>
                              </a:solidFill>
                              <a:latin typeface="Cambria Math" panose="02040503050406030204" pitchFamily="18" charset="0"/>
                              <a:ea typeface="Cambria Math" panose="02040503050406030204" pitchFamily="18" charset="0"/>
                            </a:rPr>
                            <m:t>𝑝</m:t>
                          </m:r>
                        </m:e>
                        <m:sub>
                          <m:r>
                            <a:rPr lang="ar-AE" sz="2800" i="1" spc="-1">
                              <a:solidFill>
                                <a:schemeClr val="tx1"/>
                              </a:solidFill>
                              <a:latin typeface="Cambria Math" panose="02040503050406030204" pitchFamily="18" charset="0"/>
                              <a:ea typeface="Cambria Math" panose="02040503050406030204" pitchFamily="18" charset="0"/>
                            </a:rPr>
                            <m:t>𝑤</m:t>
                          </m:r>
                        </m:sub>
                      </m:sSub>
                      <m:sSub>
                        <m:sSubPr>
                          <m:ctrlPr>
                            <a:rPr lang="ar-AE" sz="2800" i="1" spc="-1">
                              <a:solidFill>
                                <a:schemeClr val="tx1"/>
                              </a:solidFill>
                              <a:latin typeface="Cambria Math" panose="02040503050406030204" pitchFamily="18" charset="0"/>
                              <a:ea typeface="Cambria Math" panose="02040503050406030204" pitchFamily="18" charset="0"/>
                            </a:rPr>
                          </m:ctrlPr>
                        </m:sSubPr>
                        <m:e>
                          <m:r>
                            <a:rPr lang="ar-AE" sz="2800" i="1" spc="-1">
                              <a:solidFill>
                                <a:schemeClr val="tx1"/>
                              </a:solidFill>
                              <a:latin typeface="Cambria Math" panose="02040503050406030204" pitchFamily="18" charset="0"/>
                              <a:ea typeface="Cambria Math" panose="02040503050406030204" pitchFamily="18" charset="0"/>
                            </a:rPr>
                            <m:t>𝑊</m:t>
                          </m:r>
                        </m:e>
                        <m:sub>
                          <m:r>
                            <a:rPr lang="ar-AE" sz="2800" i="1" spc="-1">
                              <a:solidFill>
                                <a:schemeClr val="tx1"/>
                              </a:solidFill>
                              <a:latin typeface="Cambria Math" panose="02040503050406030204" pitchFamily="18" charset="0"/>
                              <a:ea typeface="Cambria Math" panose="02040503050406030204" pitchFamily="18" charset="0"/>
                            </a:rPr>
                            <m:t>𝑤</m:t>
                          </m:r>
                        </m:sub>
                      </m:sSub>
                      <m:r>
                        <a:rPr lang="ar-AE" sz="2800" i="1" spc="-1">
                          <a:solidFill>
                            <a:srgbClr val="FF0000"/>
                          </a:solidFill>
                          <a:latin typeface="Cambria Math" panose="02040503050406030204" pitchFamily="18" charset="0"/>
                          <a:ea typeface="Cambria Math" panose="02040503050406030204" pitchFamily="18" charset="0"/>
                        </a:rPr>
                        <m:t>𝑦</m:t>
                      </m:r>
                      <m:r>
                        <a:rPr lang="ar-AE" sz="2800" i="1" spc="-1">
                          <a:latin typeface="Cambria Math" panose="02040503050406030204" pitchFamily="18" charset="0"/>
                          <a:ea typeface="Cambria Math" panose="02040503050406030204" pitchFamily="18" charset="0"/>
                        </a:rPr>
                        <m:t>+</m:t>
                      </m:r>
                      <m:sSub>
                        <m:sSubPr>
                          <m:ctrlPr>
                            <a:rPr lang="ar-AE" sz="2800" i="1" spc="-1">
                              <a:latin typeface="Cambria Math" panose="02040503050406030204" pitchFamily="18" charset="0"/>
                              <a:ea typeface="Cambria Math" panose="02040503050406030204" pitchFamily="18" charset="0"/>
                            </a:rPr>
                          </m:ctrlPr>
                        </m:sSubPr>
                        <m:e>
                          <m:r>
                            <a:rPr lang="ar-AE" sz="2800" i="1" spc="-1">
                              <a:latin typeface="Cambria Math" panose="02040503050406030204" pitchFamily="18" charset="0"/>
                              <a:ea typeface="Cambria Math" panose="02040503050406030204" pitchFamily="18" charset="0"/>
                            </a:rPr>
                            <m:t>𝛽</m:t>
                          </m:r>
                        </m:e>
                        <m:sub>
                          <m:r>
                            <a:rPr lang="ar-AE" sz="2800" i="1" spc="-1">
                              <a:latin typeface="Cambria Math" panose="02040503050406030204" pitchFamily="18" charset="0"/>
                              <a:ea typeface="Cambria Math" panose="02040503050406030204" pitchFamily="18" charset="0"/>
                            </a:rPr>
                            <m:t>𝑑</m:t>
                          </m:r>
                        </m:sub>
                      </m:sSub>
                      <m:sSub>
                        <m:sSubPr>
                          <m:ctrlPr>
                            <a:rPr lang="ar-AE" sz="2800" i="1" spc="-1">
                              <a:latin typeface="Cambria Math" panose="02040503050406030204" pitchFamily="18" charset="0"/>
                              <a:ea typeface="Cambria Math" panose="02040503050406030204" pitchFamily="18" charset="0"/>
                            </a:rPr>
                          </m:ctrlPr>
                        </m:sSubPr>
                        <m:e>
                          <m:r>
                            <a:rPr lang="ar-AE" sz="2800" i="1" spc="-1">
                              <a:latin typeface="Cambria Math" panose="02040503050406030204" pitchFamily="18" charset="0"/>
                              <a:ea typeface="Cambria Math" panose="02040503050406030204" pitchFamily="18" charset="0"/>
                            </a:rPr>
                            <m:t>𝑋</m:t>
                          </m:r>
                        </m:e>
                        <m:sub>
                          <m:r>
                            <a:rPr lang="ar-AE" sz="2800" i="1" spc="-1">
                              <a:latin typeface="Cambria Math" panose="02040503050406030204" pitchFamily="18" charset="0"/>
                              <a:ea typeface="Cambria Math" panose="02040503050406030204" pitchFamily="18" charset="0"/>
                            </a:rPr>
                            <m:t>𝑑</m:t>
                          </m:r>
                        </m:sub>
                      </m:sSub>
                      <m:r>
                        <a:rPr lang="ar-AE" sz="2800" i="1" spc="-1">
                          <a:latin typeface="Cambria Math" panose="02040503050406030204" pitchFamily="18" charset="0"/>
                          <a:ea typeface="Cambria Math" panose="02040503050406030204" pitchFamily="18" charset="0"/>
                        </a:rPr>
                        <m:t>+</m:t>
                      </m:r>
                      <m:sSub>
                        <m:sSubPr>
                          <m:ctrlPr>
                            <a:rPr lang="ar-AE" sz="2800" i="1" spc="-1">
                              <a:latin typeface="Cambria Math" panose="02040503050406030204" pitchFamily="18" charset="0"/>
                              <a:ea typeface="Cambria Math" panose="02040503050406030204" pitchFamily="18" charset="0"/>
                            </a:rPr>
                          </m:ctrlPr>
                        </m:sSubPr>
                        <m:e>
                          <m:r>
                            <a:rPr lang="ar-AE" sz="2800" i="1" spc="-1">
                              <a:latin typeface="Cambria Math" panose="02040503050406030204" pitchFamily="18" charset="0"/>
                              <a:ea typeface="Cambria Math" panose="02040503050406030204" pitchFamily="18" charset="0"/>
                            </a:rPr>
                            <m:t>𝛽</m:t>
                          </m:r>
                        </m:e>
                        <m:sub>
                          <m:r>
                            <a:rPr lang="ar-AE" sz="2800" i="1" spc="-1">
                              <a:latin typeface="Cambria Math" panose="02040503050406030204" pitchFamily="18" charset="0"/>
                              <a:ea typeface="Cambria Math" panose="02040503050406030204" pitchFamily="18" charset="0"/>
                            </a:rPr>
                            <m:t>𝑜</m:t>
                          </m:r>
                        </m:sub>
                      </m:sSub>
                      <m:sSub>
                        <m:sSubPr>
                          <m:ctrlPr>
                            <a:rPr lang="ar-AE" sz="2800" i="1" spc="-1">
                              <a:latin typeface="Cambria Math" panose="02040503050406030204" pitchFamily="18" charset="0"/>
                              <a:ea typeface="Cambria Math" panose="02040503050406030204" pitchFamily="18" charset="0"/>
                            </a:rPr>
                          </m:ctrlPr>
                        </m:sSubPr>
                        <m:e>
                          <m:r>
                            <a:rPr lang="ar-AE" sz="2800" i="1" spc="-1">
                              <a:latin typeface="Cambria Math" panose="02040503050406030204" pitchFamily="18" charset="0"/>
                              <a:ea typeface="Cambria Math" panose="02040503050406030204" pitchFamily="18" charset="0"/>
                            </a:rPr>
                            <m:t>𝑋</m:t>
                          </m:r>
                        </m:e>
                        <m:sub>
                          <m:r>
                            <a:rPr lang="ar-AE" sz="2800" i="1" spc="-1">
                              <a:latin typeface="Cambria Math" panose="02040503050406030204" pitchFamily="18" charset="0"/>
                              <a:ea typeface="Cambria Math" panose="02040503050406030204" pitchFamily="18" charset="0"/>
                            </a:rPr>
                            <m:t>𝑜</m:t>
                          </m:r>
                        </m:sub>
                      </m:sSub>
                      <m:r>
                        <a:rPr lang="ar-AE" sz="2800" i="1" spc="-1">
                          <a:latin typeface="Cambria Math" panose="02040503050406030204" pitchFamily="18" charset="0"/>
                          <a:ea typeface="Cambria Math" panose="02040503050406030204" pitchFamily="18" charset="0"/>
                        </a:rPr>
                        <m:t>+</m:t>
                      </m:r>
                      <m:r>
                        <a:rPr lang="ar-AE" sz="2800" i="1" spc="-1">
                          <a:latin typeface="Cambria Math" panose="02040503050406030204" pitchFamily="18" charset="0"/>
                          <a:ea typeface="Cambria Math" panose="02040503050406030204" pitchFamily="18" charset="0"/>
                        </a:rPr>
                        <m:t>𝛾</m:t>
                      </m:r>
                      <m:r>
                        <a:rPr lang="ar-AE" sz="2800" i="1" spc="-1">
                          <a:latin typeface="Cambria Math" panose="02040503050406030204" pitchFamily="18" charset="0"/>
                          <a:ea typeface="Cambria Math" panose="02040503050406030204" pitchFamily="18" charset="0"/>
                        </a:rPr>
                        <m:t>𝑑</m:t>
                      </m:r>
                      <m:r>
                        <a:rPr lang="ar-AE" sz="2800" i="1" spc="-1">
                          <a:latin typeface="Cambria Math" panose="02040503050406030204" pitchFamily="18" charset="0"/>
                          <a:ea typeface="Cambria Math" panose="02040503050406030204" pitchFamily="18" charset="0"/>
                        </a:rPr>
                        <m:t>+</m:t>
                      </m:r>
                      <m:r>
                        <a:rPr lang="ar-AE" sz="2800" i="1" spc="-1">
                          <a:latin typeface="Cambria Math" panose="02040503050406030204" pitchFamily="18" charset="0"/>
                          <a:ea typeface="Cambria Math" panose="02040503050406030204" pitchFamily="18" charset="0"/>
                        </a:rPr>
                        <m:t>𝜀</m:t>
                      </m:r>
                    </m:oMath>
                  </m:oMathPara>
                </a14:m>
                <a:endParaRPr lang="en-US" sz="2800" spc="-1" dirty="0">
                  <a:ea typeface="Cambria Math" panose="02040503050406030204" pitchFamily="18" charset="0"/>
                </a:endParaRPr>
              </a:p>
              <a:p>
                <a:pPr marL="114300" indent="0">
                  <a:lnSpc>
                    <a:spcPct val="150000"/>
                  </a:lnSpc>
                  <a:buNone/>
                </a:pPr>
                <a:endParaRPr lang="en-US" dirty="0"/>
              </a:p>
              <a:p>
                <a:pPr>
                  <a:lnSpc>
                    <a:spcPct val="150000"/>
                  </a:lnSpc>
                </a:pPr>
                <a:r>
                  <a:rPr lang="en-US" dirty="0"/>
                  <a:t>Trend-corrected predictor:</a:t>
                </a:r>
              </a:p>
              <a:p>
                <a:pPr marL="114300" indent="0">
                  <a:lnSpc>
                    <a:spcPct val="150000"/>
                  </a:lnSpc>
                  <a:buNone/>
                </a:pPr>
                <a14:m>
                  <m:oMathPara xmlns:m="http://schemas.openxmlformats.org/officeDocument/2006/math">
                    <m:oMathParaPr>
                      <m:jc m:val="centerGroup"/>
                    </m:oMathParaPr>
                    <m:oMath xmlns:m="http://schemas.openxmlformats.org/officeDocument/2006/math">
                      <m:acc>
                        <m:accPr>
                          <m:chr m:val="̂"/>
                          <m:ctrlPr>
                            <a:rPr lang="en-US" sz="2800" b="0" i="1" u="none" strike="noStrike" cap="none" smtClean="0">
                              <a:solidFill>
                                <a:srgbClr val="FF0000"/>
                              </a:solidFill>
                              <a:latin typeface="Cambria Math" panose="02040503050406030204" pitchFamily="18" charset="0"/>
                              <a:cs typeface="Calibri"/>
                              <a:sym typeface="Calibri"/>
                            </a:rPr>
                          </m:ctrlPr>
                        </m:accPr>
                        <m:e>
                          <m:r>
                            <a:rPr lang="en-US" sz="2800" b="0" i="1" u="none" strike="noStrike" cap="none" smtClean="0">
                              <a:solidFill>
                                <a:srgbClr val="FF0000"/>
                              </a:solidFill>
                              <a:latin typeface="Cambria Math" panose="02040503050406030204" pitchFamily="18" charset="0"/>
                              <a:cs typeface="Calibri"/>
                              <a:sym typeface="Calibri"/>
                            </a:rPr>
                            <m:t>𝑦</m:t>
                          </m:r>
                        </m:e>
                      </m:acc>
                      <m:r>
                        <a:rPr lang="en-US" sz="2800" b="0" i="1" u="none" strike="noStrike" cap="none" smtClean="0">
                          <a:solidFill>
                            <a:schemeClr val="tx1"/>
                          </a:solidFill>
                          <a:latin typeface="Cambria Math" panose="02040503050406030204" pitchFamily="18" charset="0"/>
                          <a:cs typeface="Calibri"/>
                          <a:sym typeface="Calibri"/>
                        </a:rPr>
                        <m:t>=</m:t>
                      </m:r>
                      <m:sSup>
                        <m:sSupPr>
                          <m:ctrlPr>
                            <a:rPr lang="en-US" sz="2800" b="0" i="1" spc="-1" smtClean="0">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cs typeface="Calibri"/>
                              <a:sym typeface="Calibri"/>
                            </a:rPr>
                            <m:t>(</m:t>
                          </m:r>
                          <m:r>
                            <a:rPr lang="en-US" i="1">
                              <a:solidFill>
                                <a:schemeClr val="tx1"/>
                              </a:solidFill>
                              <a:latin typeface="Cambria Math" panose="02040503050406030204" pitchFamily="18" charset="0"/>
                              <a:cs typeface="Calibri"/>
                              <a:sym typeface="Calibri"/>
                            </a:rPr>
                            <m:t>𝐼</m:t>
                          </m:r>
                          <m:r>
                            <a:rPr lang="en-US" i="1">
                              <a:solidFill>
                                <a:schemeClr val="tx1"/>
                              </a:solidFill>
                              <a:latin typeface="Cambria Math" panose="02040503050406030204" pitchFamily="18" charset="0"/>
                              <a:cs typeface="Calibri"/>
                              <a:sym typeface="Calibri"/>
                            </a:rPr>
                            <m:t>−</m:t>
                          </m:r>
                          <m:sSub>
                            <m:sSubPr>
                              <m:ctrlPr>
                                <a:rPr lang="ar-AE" i="1" spc="-1">
                                  <a:solidFill>
                                    <a:schemeClr val="tx1"/>
                                  </a:solidFill>
                                  <a:latin typeface="Cambria Math" panose="02040503050406030204" pitchFamily="18" charset="0"/>
                                  <a:ea typeface="Cambria Math" panose="02040503050406030204" pitchFamily="18" charset="0"/>
                                </a:rPr>
                              </m:ctrlPr>
                            </m:sSubPr>
                            <m:e>
                              <m:r>
                                <a:rPr lang="ar-AE" i="1" spc="-1">
                                  <a:solidFill>
                                    <a:schemeClr val="tx1"/>
                                  </a:solidFill>
                                  <a:latin typeface="Cambria Math" panose="02040503050406030204" pitchFamily="18" charset="0"/>
                                  <a:ea typeface="Cambria Math" panose="02040503050406030204" pitchFamily="18" charset="0"/>
                                </a:rPr>
                                <m:t>𝑝</m:t>
                              </m:r>
                            </m:e>
                            <m:sub>
                              <m:r>
                                <a:rPr lang="ar-AE" i="1" spc="-1">
                                  <a:solidFill>
                                    <a:schemeClr val="tx1"/>
                                  </a:solidFill>
                                  <a:latin typeface="Cambria Math" panose="02040503050406030204" pitchFamily="18" charset="0"/>
                                  <a:ea typeface="Cambria Math" panose="02040503050406030204" pitchFamily="18" charset="0"/>
                                </a:rPr>
                                <m:t>𝑑</m:t>
                              </m:r>
                            </m:sub>
                          </m:sSub>
                          <m:sSub>
                            <m:sSubPr>
                              <m:ctrlPr>
                                <a:rPr lang="ar-AE" i="1" spc="-1">
                                  <a:solidFill>
                                    <a:schemeClr val="tx1"/>
                                  </a:solidFill>
                                  <a:latin typeface="Cambria Math" panose="02040503050406030204" pitchFamily="18" charset="0"/>
                                  <a:ea typeface="Cambria Math" panose="02040503050406030204" pitchFamily="18" charset="0"/>
                                </a:rPr>
                              </m:ctrlPr>
                            </m:sSubPr>
                            <m:e>
                              <m:r>
                                <a:rPr lang="ar-AE" i="1" spc="-1">
                                  <a:solidFill>
                                    <a:schemeClr val="tx1"/>
                                  </a:solidFill>
                                  <a:latin typeface="Cambria Math" panose="02040503050406030204" pitchFamily="18" charset="0"/>
                                  <a:ea typeface="Cambria Math" panose="02040503050406030204" pitchFamily="18" charset="0"/>
                                </a:rPr>
                                <m:t>𝑊</m:t>
                              </m:r>
                            </m:e>
                            <m:sub>
                              <m:r>
                                <a:rPr lang="ar-AE" i="1" spc="-1">
                                  <a:solidFill>
                                    <a:schemeClr val="tx1"/>
                                  </a:solidFill>
                                  <a:latin typeface="Cambria Math" panose="02040503050406030204" pitchFamily="18" charset="0"/>
                                  <a:ea typeface="Cambria Math" panose="02040503050406030204" pitchFamily="18" charset="0"/>
                                </a:rPr>
                                <m:t>𝑑</m:t>
                              </m:r>
                            </m:sub>
                          </m:sSub>
                          <m:r>
                            <a:rPr lang="en-US" i="1" spc="-1">
                              <a:solidFill>
                                <a:schemeClr val="tx1"/>
                              </a:solidFill>
                              <a:latin typeface="Cambria Math" panose="02040503050406030204" pitchFamily="18" charset="0"/>
                              <a:ea typeface="Cambria Math" panose="02040503050406030204" pitchFamily="18" charset="0"/>
                            </a:rPr>
                            <m:t>−</m:t>
                          </m:r>
                          <m:sSub>
                            <m:sSubPr>
                              <m:ctrlPr>
                                <a:rPr lang="ar-AE" i="1" spc="-1">
                                  <a:solidFill>
                                    <a:schemeClr val="tx1"/>
                                  </a:solidFill>
                                  <a:latin typeface="Cambria Math" panose="02040503050406030204" pitchFamily="18" charset="0"/>
                                  <a:ea typeface="Cambria Math" panose="02040503050406030204" pitchFamily="18" charset="0"/>
                                </a:rPr>
                              </m:ctrlPr>
                            </m:sSubPr>
                            <m:e>
                              <m:r>
                                <a:rPr lang="ar-AE" i="1" spc="-1">
                                  <a:solidFill>
                                    <a:schemeClr val="tx1"/>
                                  </a:solidFill>
                                  <a:latin typeface="Cambria Math" panose="02040503050406030204" pitchFamily="18" charset="0"/>
                                  <a:ea typeface="Cambria Math" panose="02040503050406030204" pitchFamily="18" charset="0"/>
                                </a:rPr>
                                <m:t>𝑝</m:t>
                              </m:r>
                            </m:e>
                            <m:sub>
                              <m:r>
                                <a:rPr lang="ar-AE" i="1" spc="-1">
                                  <a:solidFill>
                                    <a:schemeClr val="tx1"/>
                                  </a:solidFill>
                                  <a:latin typeface="Cambria Math" panose="02040503050406030204" pitchFamily="18" charset="0"/>
                                  <a:ea typeface="Cambria Math" panose="02040503050406030204" pitchFamily="18" charset="0"/>
                                </a:rPr>
                                <m:t>𝑜</m:t>
                              </m:r>
                            </m:sub>
                          </m:sSub>
                          <m:sSub>
                            <m:sSubPr>
                              <m:ctrlPr>
                                <a:rPr lang="ar-AE" i="1" spc="-1">
                                  <a:solidFill>
                                    <a:schemeClr val="tx1"/>
                                  </a:solidFill>
                                  <a:latin typeface="Cambria Math" panose="02040503050406030204" pitchFamily="18" charset="0"/>
                                  <a:ea typeface="Cambria Math" panose="02040503050406030204" pitchFamily="18" charset="0"/>
                                </a:rPr>
                              </m:ctrlPr>
                            </m:sSubPr>
                            <m:e>
                              <m:r>
                                <a:rPr lang="ar-AE" i="1" spc="-1">
                                  <a:solidFill>
                                    <a:schemeClr val="tx1"/>
                                  </a:solidFill>
                                  <a:latin typeface="Cambria Math" panose="02040503050406030204" pitchFamily="18" charset="0"/>
                                  <a:ea typeface="Cambria Math" panose="02040503050406030204" pitchFamily="18" charset="0"/>
                                </a:rPr>
                                <m:t>𝑊</m:t>
                              </m:r>
                            </m:e>
                            <m:sub>
                              <m:r>
                                <a:rPr lang="ar-AE" i="1" spc="-1">
                                  <a:solidFill>
                                    <a:schemeClr val="tx1"/>
                                  </a:solidFill>
                                  <a:latin typeface="Cambria Math" panose="02040503050406030204" pitchFamily="18" charset="0"/>
                                  <a:ea typeface="Cambria Math" panose="02040503050406030204" pitchFamily="18" charset="0"/>
                                </a:rPr>
                                <m:t>𝑜</m:t>
                              </m:r>
                            </m:sub>
                          </m:sSub>
                          <m:r>
                            <a:rPr lang="en-US" i="1" spc="-1">
                              <a:solidFill>
                                <a:schemeClr val="tx1"/>
                              </a:solidFill>
                              <a:latin typeface="Cambria Math" panose="02040503050406030204" pitchFamily="18" charset="0"/>
                              <a:ea typeface="Cambria Math" panose="02040503050406030204" pitchFamily="18" charset="0"/>
                            </a:rPr>
                            <m:t>−</m:t>
                          </m:r>
                          <m:sSub>
                            <m:sSubPr>
                              <m:ctrlPr>
                                <a:rPr lang="ar-AE" i="1" spc="-1">
                                  <a:solidFill>
                                    <a:schemeClr val="tx1"/>
                                  </a:solidFill>
                                  <a:latin typeface="Cambria Math" panose="02040503050406030204" pitchFamily="18" charset="0"/>
                                  <a:ea typeface="Cambria Math" panose="02040503050406030204" pitchFamily="18" charset="0"/>
                                </a:rPr>
                              </m:ctrlPr>
                            </m:sSubPr>
                            <m:e>
                              <m:r>
                                <a:rPr lang="ar-AE" i="1" spc="-1">
                                  <a:solidFill>
                                    <a:schemeClr val="tx1"/>
                                  </a:solidFill>
                                  <a:latin typeface="Cambria Math" panose="02040503050406030204" pitchFamily="18" charset="0"/>
                                  <a:ea typeface="Cambria Math" panose="02040503050406030204" pitchFamily="18" charset="0"/>
                                </a:rPr>
                                <m:t>𝑝</m:t>
                              </m:r>
                            </m:e>
                            <m:sub>
                              <m:r>
                                <a:rPr lang="ar-AE" i="1" spc="-1">
                                  <a:solidFill>
                                    <a:schemeClr val="tx1"/>
                                  </a:solidFill>
                                  <a:latin typeface="Cambria Math" panose="02040503050406030204" pitchFamily="18" charset="0"/>
                                  <a:ea typeface="Cambria Math" panose="02040503050406030204" pitchFamily="18" charset="0"/>
                                </a:rPr>
                                <m:t>𝑤</m:t>
                              </m:r>
                            </m:sub>
                          </m:sSub>
                          <m:sSub>
                            <m:sSubPr>
                              <m:ctrlPr>
                                <a:rPr lang="ar-AE" i="1" spc="-1">
                                  <a:solidFill>
                                    <a:schemeClr val="tx1"/>
                                  </a:solidFill>
                                  <a:latin typeface="Cambria Math" panose="02040503050406030204" pitchFamily="18" charset="0"/>
                                  <a:ea typeface="Cambria Math" panose="02040503050406030204" pitchFamily="18" charset="0"/>
                                </a:rPr>
                              </m:ctrlPr>
                            </m:sSubPr>
                            <m:e>
                              <m:r>
                                <a:rPr lang="ar-AE" i="1" spc="-1">
                                  <a:solidFill>
                                    <a:schemeClr val="tx1"/>
                                  </a:solidFill>
                                  <a:latin typeface="Cambria Math" panose="02040503050406030204" pitchFamily="18" charset="0"/>
                                  <a:ea typeface="Cambria Math" panose="02040503050406030204" pitchFamily="18" charset="0"/>
                                </a:rPr>
                                <m:t>𝑊</m:t>
                              </m:r>
                            </m:e>
                            <m:sub>
                              <m:r>
                                <a:rPr lang="ar-AE" i="1" spc="-1">
                                  <a:solidFill>
                                    <a:schemeClr val="tx1"/>
                                  </a:solidFill>
                                  <a:latin typeface="Cambria Math" panose="02040503050406030204" pitchFamily="18" charset="0"/>
                                  <a:ea typeface="Cambria Math" panose="02040503050406030204" pitchFamily="18" charset="0"/>
                                </a:rPr>
                                <m:t>𝑤</m:t>
                              </m:r>
                            </m:sub>
                          </m:sSub>
                          <m:r>
                            <a:rPr lang="en-US" i="1" spc="-1">
                              <a:solidFill>
                                <a:schemeClr val="tx1"/>
                              </a:solidFill>
                              <a:latin typeface="Cambria Math" panose="02040503050406030204" pitchFamily="18" charset="0"/>
                              <a:ea typeface="Cambria Math" panose="02040503050406030204" pitchFamily="18" charset="0"/>
                            </a:rPr>
                            <m:t>)</m:t>
                          </m:r>
                        </m:e>
                        <m:sup>
                          <m:r>
                            <a:rPr lang="en-US" sz="2800" b="0" i="1" spc="-1" smtClean="0">
                              <a:solidFill>
                                <a:schemeClr val="tx1"/>
                              </a:solidFill>
                              <a:latin typeface="Cambria Math" panose="02040503050406030204" pitchFamily="18" charset="0"/>
                              <a:ea typeface="Cambria Math" panose="02040503050406030204" pitchFamily="18" charset="0"/>
                            </a:rPr>
                            <m:t>−1</m:t>
                          </m:r>
                        </m:sup>
                      </m:sSup>
                      <m:r>
                        <a:rPr lang="en-US" sz="2800" b="0" i="1" spc="-1" smtClean="0">
                          <a:solidFill>
                            <a:schemeClr val="tx1"/>
                          </a:solidFill>
                          <a:latin typeface="Cambria Math" panose="02040503050406030204" pitchFamily="18" charset="0"/>
                          <a:ea typeface="Cambria Math" panose="02040503050406030204" pitchFamily="18" charset="0"/>
                        </a:rPr>
                        <m:t>(</m:t>
                      </m:r>
                      <m:sSub>
                        <m:sSubPr>
                          <m:ctrlPr>
                            <a:rPr lang="ar-AE" sz="2800" i="1" spc="-1">
                              <a:solidFill>
                                <a:schemeClr val="tx1"/>
                              </a:solidFill>
                              <a:latin typeface="Cambria Math" panose="02040503050406030204" pitchFamily="18" charset="0"/>
                              <a:ea typeface="Cambria Math" panose="02040503050406030204" pitchFamily="18" charset="0"/>
                            </a:rPr>
                          </m:ctrlPr>
                        </m:sSubPr>
                        <m:e>
                          <m:r>
                            <a:rPr lang="ar-AE" sz="2800" i="1" spc="-1">
                              <a:solidFill>
                                <a:schemeClr val="tx1"/>
                              </a:solidFill>
                              <a:latin typeface="Cambria Math" panose="02040503050406030204" pitchFamily="18" charset="0"/>
                              <a:ea typeface="Cambria Math" panose="02040503050406030204" pitchFamily="18" charset="0"/>
                            </a:rPr>
                            <m:t>𝛽</m:t>
                          </m:r>
                        </m:e>
                        <m:sub>
                          <m:r>
                            <a:rPr lang="ar-AE" sz="2800" i="1" spc="-1">
                              <a:solidFill>
                                <a:schemeClr val="tx1"/>
                              </a:solidFill>
                              <a:latin typeface="Cambria Math" panose="02040503050406030204" pitchFamily="18" charset="0"/>
                              <a:ea typeface="Cambria Math" panose="02040503050406030204" pitchFamily="18" charset="0"/>
                            </a:rPr>
                            <m:t>𝑑</m:t>
                          </m:r>
                        </m:sub>
                      </m:sSub>
                      <m:sSub>
                        <m:sSubPr>
                          <m:ctrlPr>
                            <a:rPr lang="ar-AE" sz="2800" i="1" spc="-1">
                              <a:solidFill>
                                <a:schemeClr val="tx1"/>
                              </a:solidFill>
                              <a:latin typeface="Cambria Math" panose="02040503050406030204" pitchFamily="18" charset="0"/>
                              <a:ea typeface="Cambria Math" panose="02040503050406030204" pitchFamily="18" charset="0"/>
                            </a:rPr>
                          </m:ctrlPr>
                        </m:sSubPr>
                        <m:e>
                          <m:r>
                            <a:rPr lang="ar-AE" sz="2800" i="1" spc="-1">
                              <a:solidFill>
                                <a:schemeClr val="tx1"/>
                              </a:solidFill>
                              <a:latin typeface="Cambria Math" panose="02040503050406030204" pitchFamily="18" charset="0"/>
                              <a:ea typeface="Cambria Math" panose="02040503050406030204" pitchFamily="18" charset="0"/>
                            </a:rPr>
                            <m:t>𝑋</m:t>
                          </m:r>
                        </m:e>
                        <m:sub>
                          <m:r>
                            <a:rPr lang="ar-AE" sz="2800" i="1" spc="-1">
                              <a:solidFill>
                                <a:schemeClr val="tx1"/>
                              </a:solidFill>
                              <a:latin typeface="Cambria Math" panose="02040503050406030204" pitchFamily="18" charset="0"/>
                              <a:ea typeface="Cambria Math" panose="02040503050406030204" pitchFamily="18" charset="0"/>
                            </a:rPr>
                            <m:t>𝑑</m:t>
                          </m:r>
                        </m:sub>
                      </m:sSub>
                      <m:r>
                        <a:rPr lang="ar-AE" sz="2800" i="1" spc="-1">
                          <a:solidFill>
                            <a:schemeClr val="tx1"/>
                          </a:solidFill>
                          <a:latin typeface="Cambria Math" panose="02040503050406030204" pitchFamily="18" charset="0"/>
                          <a:ea typeface="Cambria Math" panose="02040503050406030204" pitchFamily="18" charset="0"/>
                        </a:rPr>
                        <m:t>+</m:t>
                      </m:r>
                      <m:sSub>
                        <m:sSubPr>
                          <m:ctrlPr>
                            <a:rPr lang="ar-AE" sz="2800" i="1" spc="-1">
                              <a:solidFill>
                                <a:schemeClr val="tx1"/>
                              </a:solidFill>
                              <a:latin typeface="Cambria Math" panose="02040503050406030204" pitchFamily="18" charset="0"/>
                              <a:ea typeface="Cambria Math" panose="02040503050406030204" pitchFamily="18" charset="0"/>
                            </a:rPr>
                          </m:ctrlPr>
                        </m:sSubPr>
                        <m:e>
                          <m:r>
                            <a:rPr lang="ar-AE" sz="2800" i="1" spc="-1">
                              <a:solidFill>
                                <a:schemeClr val="tx1"/>
                              </a:solidFill>
                              <a:latin typeface="Cambria Math" panose="02040503050406030204" pitchFamily="18" charset="0"/>
                              <a:ea typeface="Cambria Math" panose="02040503050406030204" pitchFamily="18" charset="0"/>
                            </a:rPr>
                            <m:t>𝛽</m:t>
                          </m:r>
                        </m:e>
                        <m:sub>
                          <m:r>
                            <a:rPr lang="ar-AE" sz="2800" i="1" spc="-1">
                              <a:solidFill>
                                <a:schemeClr val="tx1"/>
                              </a:solidFill>
                              <a:latin typeface="Cambria Math" panose="02040503050406030204" pitchFamily="18" charset="0"/>
                              <a:ea typeface="Cambria Math" panose="02040503050406030204" pitchFamily="18" charset="0"/>
                            </a:rPr>
                            <m:t>𝑜</m:t>
                          </m:r>
                        </m:sub>
                      </m:sSub>
                      <m:sSub>
                        <m:sSubPr>
                          <m:ctrlPr>
                            <a:rPr lang="ar-AE" sz="2800" i="1" spc="-1">
                              <a:solidFill>
                                <a:schemeClr val="tx1"/>
                              </a:solidFill>
                              <a:latin typeface="Cambria Math" panose="02040503050406030204" pitchFamily="18" charset="0"/>
                              <a:ea typeface="Cambria Math" panose="02040503050406030204" pitchFamily="18" charset="0"/>
                            </a:rPr>
                          </m:ctrlPr>
                        </m:sSubPr>
                        <m:e>
                          <m:r>
                            <a:rPr lang="ar-AE" sz="2800" i="1" spc="-1">
                              <a:solidFill>
                                <a:schemeClr val="tx1"/>
                              </a:solidFill>
                              <a:latin typeface="Cambria Math" panose="02040503050406030204" pitchFamily="18" charset="0"/>
                              <a:ea typeface="Cambria Math" panose="02040503050406030204" pitchFamily="18" charset="0"/>
                            </a:rPr>
                            <m:t>𝑋</m:t>
                          </m:r>
                        </m:e>
                        <m:sub>
                          <m:r>
                            <a:rPr lang="ar-AE" sz="2800" i="1" spc="-1">
                              <a:solidFill>
                                <a:schemeClr val="tx1"/>
                              </a:solidFill>
                              <a:latin typeface="Cambria Math" panose="02040503050406030204" pitchFamily="18" charset="0"/>
                              <a:ea typeface="Cambria Math" panose="02040503050406030204" pitchFamily="18" charset="0"/>
                            </a:rPr>
                            <m:t>𝑜</m:t>
                          </m:r>
                        </m:sub>
                      </m:sSub>
                      <m:r>
                        <a:rPr lang="ar-AE" sz="2800" i="1" spc="-1">
                          <a:solidFill>
                            <a:schemeClr val="tx1"/>
                          </a:solidFill>
                          <a:latin typeface="Cambria Math" panose="02040503050406030204" pitchFamily="18" charset="0"/>
                          <a:ea typeface="Cambria Math" panose="02040503050406030204" pitchFamily="18" charset="0"/>
                        </a:rPr>
                        <m:t>+</m:t>
                      </m:r>
                      <m:r>
                        <a:rPr lang="ar-AE" sz="2800" i="1" spc="-1">
                          <a:solidFill>
                            <a:schemeClr val="tx1"/>
                          </a:solidFill>
                          <a:latin typeface="Cambria Math" panose="02040503050406030204" pitchFamily="18" charset="0"/>
                          <a:ea typeface="Cambria Math" panose="02040503050406030204" pitchFamily="18" charset="0"/>
                        </a:rPr>
                        <m:t>𝛾</m:t>
                      </m:r>
                      <m:r>
                        <a:rPr lang="ar-AE" sz="2800" i="1" spc="-1">
                          <a:solidFill>
                            <a:schemeClr val="tx1"/>
                          </a:solidFill>
                          <a:latin typeface="Cambria Math" panose="02040503050406030204" pitchFamily="18" charset="0"/>
                          <a:ea typeface="Cambria Math" panose="02040503050406030204" pitchFamily="18" charset="0"/>
                        </a:rPr>
                        <m:t>𝑑</m:t>
                      </m:r>
                      <m:r>
                        <a:rPr lang="en-US" sz="2800" b="0" i="1" spc="-1" smtClean="0">
                          <a:solidFill>
                            <a:schemeClr val="tx1"/>
                          </a:solidFill>
                          <a:latin typeface="Cambria Math" panose="02040503050406030204" pitchFamily="18" charset="0"/>
                          <a:ea typeface="Cambria Math" panose="02040503050406030204" pitchFamily="18" charset="0"/>
                        </a:rPr>
                        <m:t>)</m:t>
                      </m:r>
                    </m:oMath>
                  </m:oMathPara>
                </a14:m>
                <a:endParaRPr lang="en-US" sz="2800" b="0" spc="-1" dirty="0">
                  <a:solidFill>
                    <a:srgbClr val="FF0000"/>
                  </a:solidFill>
                </a:endParaRPr>
              </a:p>
            </p:txBody>
          </p:sp>
        </mc:Choice>
        <mc:Fallback xmlns="">
          <p:sp>
            <p:nvSpPr>
              <p:cNvPr id="3" name="Text Placeholder 2">
                <a:extLst>
                  <a:ext uri="{FF2B5EF4-FFF2-40B4-BE49-F238E27FC236}">
                    <a16:creationId xmlns:a16="http://schemas.microsoft.com/office/drawing/2014/main" id="{FA661546-14B8-F946-FC44-FC73C6D1E1CD}"/>
                  </a:ext>
                </a:extLst>
              </p:cNvPr>
              <p:cNvSpPr>
                <a:spLocks noGrp="1" noRot="1" noChangeAspect="1" noMove="1" noResize="1" noEditPoints="1" noAdjustHandles="1" noChangeArrowheads="1" noChangeShapeType="1" noTextEdit="1"/>
              </p:cNvSpPr>
              <p:nvPr>
                <p:ph type="body" idx="1"/>
              </p:nvPr>
            </p:nvSpPr>
            <p:spPr>
              <a:xfrm>
                <a:off x="609480" y="1604520"/>
                <a:ext cx="10843200" cy="3977280"/>
              </a:xfrm>
              <a:blipFill>
                <a:blip r:embed="rId3"/>
                <a:stretch>
                  <a:fillRect l="-234"/>
                </a:stretch>
              </a:blipFill>
            </p:spPr>
            <p:txBody>
              <a:bodyPr/>
              <a:lstStyle/>
              <a:p>
                <a:r>
                  <a:rPr lang="en-US">
                    <a:noFill/>
                  </a:rPr>
                  <a:t> </a:t>
                </a:r>
              </a:p>
            </p:txBody>
          </p:sp>
        </mc:Fallback>
      </mc:AlternateContent>
      <p:sp>
        <p:nvSpPr>
          <p:cNvPr id="11" name="Slide Number Placeholder 10">
            <a:extLst>
              <a:ext uri="{FF2B5EF4-FFF2-40B4-BE49-F238E27FC236}">
                <a16:creationId xmlns:a16="http://schemas.microsoft.com/office/drawing/2014/main" id="{F24D2A58-F8ED-43F9-B60D-72CECB5DD81B}"/>
              </a:ext>
            </a:extLst>
          </p:cNvPr>
          <p:cNvSpPr>
            <a:spLocks noGrp="1"/>
          </p:cNvSpPr>
          <p:nvPr>
            <p:ph type="sldNum" idx="12"/>
          </p:nvPr>
        </p:nvSpPr>
        <p:spPr/>
        <p:txBody>
          <a:bodyPr/>
          <a:lstStyle/>
          <a:p>
            <a:fld id="{00000000-1234-1234-1234-123412341234}" type="slidenum">
              <a:rPr lang="en-US" smtClean="0"/>
              <a:pPr/>
              <a:t>7</a:t>
            </a:fld>
            <a:endParaRPr lang="en-US" dirty="0">
              <a:sym typeface="Calibri"/>
            </a:endParaRPr>
          </a:p>
        </p:txBody>
      </p:sp>
      <p:sp>
        <p:nvSpPr>
          <p:cNvPr id="14" name="Footer Placeholder 13">
            <a:extLst>
              <a:ext uri="{FF2B5EF4-FFF2-40B4-BE49-F238E27FC236}">
                <a16:creationId xmlns:a16="http://schemas.microsoft.com/office/drawing/2014/main" id="{C3DE6529-BC5C-4329-8ED9-24A633F13828}"/>
              </a:ext>
            </a:extLst>
          </p:cNvPr>
          <p:cNvSpPr>
            <a:spLocks noGrp="1"/>
          </p:cNvSpPr>
          <p:nvPr>
            <p:ph type="ftr" idx="11"/>
          </p:nvPr>
        </p:nvSpPr>
        <p:spPr/>
        <p:txBody>
          <a:bodyPr/>
          <a:lstStyle/>
          <a:p>
            <a:r>
              <a:rPr lang="de-CH"/>
              <a:t>Eduardo B. Falbel</a:t>
            </a:r>
            <a:endParaRPr lang="de-CH" dirty="0"/>
          </a:p>
        </p:txBody>
      </p:sp>
    </p:spTree>
    <p:extLst>
      <p:ext uri="{BB962C8B-B14F-4D97-AF65-F5344CB8AC3E}">
        <p14:creationId xmlns:p14="http://schemas.microsoft.com/office/powerpoint/2010/main" val="36889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2"/>
          <p:cNvSpPr/>
          <p:nvPr/>
        </p:nvSpPr>
        <p:spPr>
          <a:xfrm>
            <a:off x="10473840" y="6522480"/>
            <a:ext cx="60444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fld id="{55A5FCC3-A28E-49AB-9593-F1D41666B8D9}" type="datetime1">
              <a:rPr lang="de-CH" sz="800" b="0" strike="noStrike" spc="-1">
                <a:solidFill>
                  <a:srgbClr val="000000"/>
                </a:solidFill>
                <a:latin typeface="Tahoma" panose="020B0604030504040204" pitchFamily="34" charset="0"/>
                <a:ea typeface="Tahoma" panose="020B0604030504040204" pitchFamily="34" charset="0"/>
              </a:rPr>
              <a:t>22.05.23</a:t>
            </a:fld>
            <a:endParaRPr lang="en-US" sz="800" b="0" strike="noStrike" spc="-1" dirty="0">
              <a:latin typeface="Tahoma" panose="020B0604030504040204" pitchFamily="34" charset="0"/>
            </a:endParaRPr>
          </a:p>
        </p:txBody>
      </p:sp>
      <p:sp>
        <p:nvSpPr>
          <p:cNvPr id="98" name="CustomShape 4"/>
          <p:cNvSpPr/>
          <p:nvPr/>
        </p:nvSpPr>
        <p:spPr>
          <a:xfrm>
            <a:off x="11137680" y="6522480"/>
            <a:ext cx="31500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7B7A1E6F-DEFC-425C-BA8B-74573EED6479}" type="slidenum">
              <a:rPr lang="de-CH" sz="800" b="0" strike="noStrike" spc="-1">
                <a:solidFill>
                  <a:srgbClr val="000000"/>
                </a:solidFill>
                <a:latin typeface="Tahoma" panose="020B0604030504040204" pitchFamily="34" charset="0"/>
                <a:ea typeface="Tahoma" panose="020B0604030504040204" pitchFamily="34" charset="0"/>
              </a:rPr>
              <a:t>8</a:t>
            </a:fld>
            <a:endParaRPr lang="en-US" sz="800" b="0" strike="noStrike" spc="-1" dirty="0">
              <a:latin typeface="Tahoma" panose="020B0604030504040204" pitchFamily="34" charset="0"/>
            </a:endParaRPr>
          </a:p>
        </p:txBody>
      </p:sp>
      <p:sp>
        <p:nvSpPr>
          <p:cNvPr id="2" name="Title 1">
            <a:extLst>
              <a:ext uri="{FF2B5EF4-FFF2-40B4-BE49-F238E27FC236}">
                <a16:creationId xmlns:a16="http://schemas.microsoft.com/office/drawing/2014/main" id="{F498EB0D-6F96-4EA0-FE5D-8BB1E59259A8}"/>
              </a:ext>
            </a:extLst>
          </p:cNvPr>
          <p:cNvSpPr>
            <a:spLocks noGrp="1"/>
          </p:cNvSpPr>
          <p:nvPr>
            <p:ph type="title"/>
          </p:nvPr>
        </p:nvSpPr>
        <p:spPr/>
        <p:txBody>
          <a:bodyPr/>
          <a:lstStyle/>
          <a:p>
            <a:pPr marL="0" marR="0" lvl="0" indent="0" algn="ctr" rtl="0">
              <a:lnSpc>
                <a:spcPct val="90000"/>
              </a:lnSpc>
              <a:spcBef>
                <a:spcPts val="0"/>
              </a:spcBef>
              <a:spcAft>
                <a:spcPts val="0"/>
              </a:spcAft>
              <a:buNone/>
            </a:pPr>
            <a:r>
              <a:rPr lang="en-US" dirty="0"/>
              <a:t>Methodology</a:t>
            </a:r>
            <a:endParaRPr lang="en-US" sz="4400" b="0" i="0" u="none" strike="noStrike" cap="none" dirty="0">
              <a:solidFill>
                <a:schemeClr val="dk1"/>
              </a:solidFill>
              <a:sym typeface="Calibri"/>
            </a:endParaRPr>
          </a:p>
        </p:txBody>
      </p:sp>
      <p:sp>
        <p:nvSpPr>
          <p:cNvPr id="14" name="Footer Placeholder 13">
            <a:extLst>
              <a:ext uri="{FF2B5EF4-FFF2-40B4-BE49-F238E27FC236}">
                <a16:creationId xmlns:a16="http://schemas.microsoft.com/office/drawing/2014/main" id="{4C8BB321-ABA7-4B9A-BC42-C7358BEB634D}"/>
              </a:ext>
            </a:extLst>
          </p:cNvPr>
          <p:cNvSpPr>
            <a:spLocks noGrp="1"/>
          </p:cNvSpPr>
          <p:nvPr>
            <p:ph type="ftr" idx="11"/>
          </p:nvPr>
        </p:nvSpPr>
        <p:spPr/>
        <p:txBody>
          <a:bodyPr/>
          <a:lstStyle/>
          <a:p>
            <a:r>
              <a:rPr lang="de-CH"/>
              <a:t>Eduardo B. Falbel</a:t>
            </a:r>
            <a:endParaRPr lang="de-CH" dirty="0"/>
          </a:p>
        </p:txBody>
      </p:sp>
    </p:spTree>
    <p:extLst>
      <p:ext uri="{BB962C8B-B14F-4D97-AF65-F5344CB8AC3E}">
        <p14:creationId xmlns:p14="http://schemas.microsoft.com/office/powerpoint/2010/main" val="40465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2"/>
          <p:cNvSpPr/>
          <p:nvPr/>
        </p:nvSpPr>
        <p:spPr>
          <a:xfrm>
            <a:off x="10473840" y="6522480"/>
            <a:ext cx="60444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fld id="{55A5FCC3-A28E-49AB-9593-F1D41666B8D9}" type="datetime1">
              <a:rPr lang="de-CH" sz="800" b="0" strike="noStrike" spc="-1">
                <a:solidFill>
                  <a:srgbClr val="000000"/>
                </a:solidFill>
                <a:latin typeface="Tahoma" panose="020B0604030504040204" pitchFamily="34" charset="0"/>
                <a:ea typeface="Tahoma" panose="020B0604030504040204" pitchFamily="34" charset="0"/>
              </a:rPr>
              <a:t>22.05.23</a:t>
            </a:fld>
            <a:endParaRPr lang="en-US" sz="800" b="0" strike="noStrike" spc="-1" dirty="0">
              <a:latin typeface="Tahoma" panose="020B0604030504040204" pitchFamily="34" charset="0"/>
            </a:endParaRPr>
          </a:p>
        </p:txBody>
      </p:sp>
      <p:sp>
        <p:nvSpPr>
          <p:cNvPr id="98" name="CustomShape 4"/>
          <p:cNvSpPr/>
          <p:nvPr/>
        </p:nvSpPr>
        <p:spPr>
          <a:xfrm>
            <a:off x="11137680" y="6522480"/>
            <a:ext cx="315000" cy="20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7B7A1E6F-DEFC-425C-BA8B-74573EED6479}" type="slidenum">
              <a:rPr lang="de-CH" sz="800" b="0" strike="noStrike" spc="-1">
                <a:solidFill>
                  <a:srgbClr val="000000"/>
                </a:solidFill>
                <a:latin typeface="Tahoma" panose="020B0604030504040204" pitchFamily="34" charset="0"/>
                <a:ea typeface="Tahoma" panose="020B0604030504040204" pitchFamily="34" charset="0"/>
              </a:rPr>
              <a:t>9</a:t>
            </a:fld>
            <a:endParaRPr lang="en-US" sz="800" b="0" strike="noStrike" spc="-1" dirty="0">
              <a:latin typeface="Tahoma" panose="020B0604030504040204" pitchFamily="34" charset="0"/>
            </a:endParaRPr>
          </a:p>
        </p:txBody>
      </p:sp>
      <p:sp>
        <p:nvSpPr>
          <p:cNvPr id="2" name="Title 1">
            <a:extLst>
              <a:ext uri="{FF2B5EF4-FFF2-40B4-BE49-F238E27FC236}">
                <a16:creationId xmlns:a16="http://schemas.microsoft.com/office/drawing/2014/main" id="{F498EB0D-6F96-4EA0-FE5D-8BB1E59259A8}"/>
              </a:ext>
            </a:extLst>
          </p:cNvPr>
          <p:cNvSpPr>
            <a:spLocks noGrp="1"/>
          </p:cNvSpPr>
          <p:nvPr>
            <p:ph type="title"/>
          </p:nvPr>
        </p:nvSpPr>
        <p:spPr/>
        <p:txBody>
          <a:bodyPr/>
          <a:lstStyle/>
          <a:p>
            <a:pPr marL="0" marR="0" lvl="0" indent="0" algn="l" rtl="0">
              <a:lnSpc>
                <a:spcPct val="90000"/>
              </a:lnSpc>
              <a:spcBef>
                <a:spcPts val="0"/>
              </a:spcBef>
              <a:spcAft>
                <a:spcPts val="0"/>
              </a:spcAft>
              <a:buNone/>
            </a:pPr>
            <a:r>
              <a:rPr lang="en-US" sz="3600" dirty="0"/>
              <a:t>Train-test split</a:t>
            </a:r>
            <a:endParaRPr lang="en-US" sz="3600" b="0" i="0" u="none" strike="noStrike" cap="none" dirty="0">
              <a:solidFill>
                <a:schemeClr val="dk1"/>
              </a:solidFill>
              <a:sym typeface="Calibri"/>
            </a:endParaRPr>
          </a:p>
        </p:txBody>
      </p:sp>
      <p:pic>
        <p:nvPicPr>
          <p:cNvPr id="3" name="Google Shape;216;p17">
            <a:extLst>
              <a:ext uri="{FF2B5EF4-FFF2-40B4-BE49-F238E27FC236}">
                <a16:creationId xmlns:a16="http://schemas.microsoft.com/office/drawing/2014/main" id="{3C8325D6-0595-8633-11DC-B1F6A9A6D286}"/>
              </a:ext>
            </a:extLst>
          </p:cNvPr>
          <p:cNvPicPr preferRelativeResize="0"/>
          <p:nvPr/>
        </p:nvPicPr>
        <p:blipFill>
          <a:blip r:embed="rId3"/>
          <a:srcRect/>
          <a:stretch/>
        </p:blipFill>
        <p:spPr>
          <a:xfrm>
            <a:off x="2583799" y="1152780"/>
            <a:ext cx="6753201" cy="5064901"/>
          </a:xfrm>
          <a:prstGeom prst="rect">
            <a:avLst/>
          </a:prstGeom>
          <a:noFill/>
          <a:ln>
            <a:noFill/>
          </a:ln>
        </p:spPr>
      </p:pic>
      <p:sp>
        <p:nvSpPr>
          <p:cNvPr id="14" name="Footer Placeholder 13">
            <a:extLst>
              <a:ext uri="{FF2B5EF4-FFF2-40B4-BE49-F238E27FC236}">
                <a16:creationId xmlns:a16="http://schemas.microsoft.com/office/drawing/2014/main" id="{7328A5D4-683B-43C1-8AB2-EF6F59B5B93E}"/>
              </a:ext>
            </a:extLst>
          </p:cNvPr>
          <p:cNvSpPr>
            <a:spLocks noGrp="1"/>
          </p:cNvSpPr>
          <p:nvPr>
            <p:ph type="ftr" idx="11"/>
          </p:nvPr>
        </p:nvSpPr>
        <p:spPr/>
        <p:txBody>
          <a:bodyPr/>
          <a:lstStyle/>
          <a:p>
            <a:r>
              <a:rPr lang="de-CH"/>
              <a:t>Eduardo B. Falbel</a:t>
            </a:r>
            <a:endParaRPr lang="de-CH" dirty="0"/>
          </a:p>
        </p:txBody>
      </p:sp>
    </p:spTree>
    <p:extLst>
      <p:ext uri="{BB962C8B-B14F-4D97-AF65-F5344CB8AC3E}">
        <p14:creationId xmlns:p14="http://schemas.microsoft.com/office/powerpoint/2010/main" val="168225165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1900</TotalTime>
  <Words>1293</Words>
  <Application>Microsoft Macintosh PowerPoint</Application>
  <PresentationFormat>Widescreen</PresentationFormat>
  <Paragraphs>274</Paragraphs>
  <Slides>17</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Cambria Math</vt:lpstr>
      <vt:lpstr>Helvetica</vt:lpstr>
      <vt:lpstr>Tahoma</vt:lpstr>
      <vt:lpstr>Office Theme</vt:lpstr>
      <vt:lpstr>Office Theme</vt:lpstr>
      <vt:lpstr>PowerPoint Presentation</vt:lpstr>
      <vt:lpstr>Introduction</vt:lpstr>
      <vt:lpstr>Cycling trip Data</vt:lpstr>
      <vt:lpstr>Contextual data</vt:lpstr>
      <vt:lpstr>Models</vt:lpstr>
      <vt:lpstr>Spatial Econometric Interaction Models</vt:lpstr>
      <vt:lpstr>Spatial Lag Model (SLA)</vt:lpstr>
      <vt:lpstr>Methodology</vt:lpstr>
      <vt:lpstr>Train-test split</vt:lpstr>
      <vt:lpstr>Weights matrix</vt:lpstr>
      <vt:lpstr>Results</vt:lpstr>
      <vt:lpstr>PowerPoint Presentation</vt:lpstr>
      <vt:lpstr>PowerPoint Presentation</vt:lpstr>
      <vt:lpstr>PowerPoint Presentation</vt:lpstr>
      <vt:lpstr>PowerPoint Presentation</vt:lpstr>
      <vt:lpstr>Ongoing and Future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Winkler  Caroline</dc:creator>
  <cp:lastModifiedBy>EDUARDO BOBROW FALBEL (sc158798 )</cp:lastModifiedBy>
  <cp:revision>105</cp:revision>
  <dcterms:created xsi:type="dcterms:W3CDTF">2021-04-20T20:22:07Z</dcterms:created>
  <dcterms:modified xsi:type="dcterms:W3CDTF">2023-05-22T11:03:27Z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ETH Zuerich</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14</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20</vt:i4>
  </property>
</Properties>
</file>