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288" r:id="rId2"/>
    <p:sldId id="291" r:id="rId3"/>
    <p:sldId id="311" r:id="rId4"/>
    <p:sldId id="294" r:id="rId5"/>
    <p:sldId id="295" r:id="rId6"/>
    <p:sldId id="296" r:id="rId7"/>
    <p:sldId id="297" r:id="rId8"/>
    <p:sldId id="298" r:id="rId9"/>
    <p:sldId id="300" r:id="rId10"/>
    <p:sldId id="303" r:id="rId11"/>
    <p:sldId id="304" r:id="rId12"/>
    <p:sldId id="302" r:id="rId13"/>
    <p:sldId id="305" r:id="rId14"/>
    <p:sldId id="306" r:id="rId15"/>
    <p:sldId id="307" r:id="rId16"/>
    <p:sldId id="308" r:id="rId17"/>
    <p:sldId id="309" r:id="rId18"/>
    <p:sldId id="310" r:id="rId19"/>
    <p:sldId id="277" r:id="rId20"/>
    <p:sldId id="301" r:id="rId21"/>
    <p:sldId id="265" r:id="rId22"/>
    <p:sldId id="271" r:id="rId23"/>
    <p:sldId id="289" r:id="rId24"/>
    <p:sldId id="286" r:id="rId25"/>
    <p:sldId id="25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soares" initials="ls" lastIdx="1" clrIdx="0">
    <p:extLst>
      <p:ext uri="{19B8F6BF-5375-455C-9EA6-DF929625EA0E}">
        <p15:presenceInfo xmlns:p15="http://schemas.microsoft.com/office/powerpoint/2012/main" userId="45f54313944606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515150"/>
    <a:srgbClr val="474745"/>
    <a:srgbClr val="4C4C4A"/>
    <a:srgbClr val="33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59740" autoAdjust="0"/>
  </p:normalViewPr>
  <p:slideViewPr>
    <p:cSldViewPr>
      <p:cViewPr varScale="1">
        <p:scale>
          <a:sx n="89" d="100"/>
          <a:sy n="89" d="100"/>
        </p:scale>
        <p:origin x="22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8270F-1CC1-44DF-9F25-A549045C29C1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982FB-8D02-4C44-B863-28D045CE3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6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8724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am Lucas de Paula Soares, and the topic of the presentation is the Drone Edge Management System (DREMS), sequencing drone takeoff and landing.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I’ve been working on this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alongside Fabiola de Oliveira, Carlos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Kamienski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Luiz Bittencourt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219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version of DREMS in our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modified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 simulator, based on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UTSim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drone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simulator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Unity game engine.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simulations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assume each drone has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dimensions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two per two per zero five meters,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radius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thirty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detection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radius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hundred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</a:rPr>
              <a:t>This </a:t>
            </a:r>
            <a:r>
              <a:rPr lang="en-US" b="0" dirty="0" err="1">
                <a:effectLst/>
              </a:rPr>
              <a:t>SingleDrone</a:t>
            </a:r>
            <a:r>
              <a:rPr lang="en-US" b="0" dirty="0">
                <a:effectLst/>
              </a:rPr>
              <a:t> anti-collision algorithm is a </a:t>
            </a:r>
            <a:r>
              <a:rPr lang="en-US" b="1" dirty="0">
                <a:effectLst/>
              </a:rPr>
              <a:t>geometric</a:t>
            </a:r>
            <a:r>
              <a:rPr lang="en-US" b="0" dirty="0">
                <a:effectLst/>
              </a:rPr>
              <a:t> approach,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the relative velocity vector concerning the first detected obstacle that could cause a collision,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algorithm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if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horizontal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detour is possible, turning at the smallest angle possible so that the drone does not enter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radius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If that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impossible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the drone detours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vertically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During the detour, the drone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halves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its speed. The algorithm also includes an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emergency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detour when an obstacle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invades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safety radius,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causing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drone to stop and fly in its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opposite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11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single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dronepad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from which drones takeoff and land.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simulation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scenario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includes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square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delivery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area and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circular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area of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where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operate.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use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radius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as it represents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distribution center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further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away from the urban area.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Delivery orders arrive at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according to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Poisson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distribution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with four rates: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4,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drones/min.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delivery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scenario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replicated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30(thirty)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times.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90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this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simple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sequencing approach to serve as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proof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concept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architecture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here is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guarantee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safety time between each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take-off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at least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this approach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single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dynamic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queue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used, which holds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drones. 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Whenever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drone requests to take off or land, it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first-in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first-out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queue.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424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Drone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queue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takeoff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waits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clearance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takeoff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returning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arrives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request is created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inserted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the queue.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returning drone receives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“hold position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message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waits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point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entered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until it gets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“clear to land”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message.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𝑇𝑠 seconds, DREMS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allows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next drone in the queue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dronepad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limit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6 drones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waiting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land around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Making it possible for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just-launched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 to takeoff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according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its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anti-collision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algorithm. (in a way that it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between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drones)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limit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not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crowding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coverage area with drones, so that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takeoff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 can fly to the outside of the coverage area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drone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arrives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there are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already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six drones around the DMS coverage area.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that case, DREMS considers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space saturated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the drone is sent one hundred meters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backward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opposite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arrived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Then, it tries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approach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again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(similar to the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orbit message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sent to airplanes by air traffic controllers).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240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results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ability of DREMS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collisions during takeoff and landing with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unmanaged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approach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where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the drone pad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all drones,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Single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anti-collision algorithm.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</a:rPr>
              <a:t>The </a:t>
            </a:r>
            <a:r>
              <a:rPr lang="en-US" b="1" dirty="0">
                <a:effectLst/>
              </a:rPr>
              <a:t>Takeoff</a:t>
            </a:r>
            <a:r>
              <a:rPr lang="en-US" b="0" dirty="0">
                <a:effectLst/>
              </a:rPr>
              <a:t> Collision happens when one drone is taking  off and the other is in cruise flight.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</a:rPr>
              <a:t>Landing</a:t>
            </a:r>
            <a:r>
              <a:rPr lang="en-US" b="0" dirty="0">
                <a:effectLst/>
              </a:rPr>
              <a:t> collision happens when one drone is landing and the other is cruising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</a:rPr>
              <a:t>Landing and takeoff </a:t>
            </a:r>
            <a:r>
              <a:rPr lang="en-US" b="0" dirty="0">
                <a:effectLst/>
              </a:rPr>
              <a:t>happens when one is landing and other is taking off.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</a:rPr>
              <a:t>And </a:t>
            </a:r>
            <a:r>
              <a:rPr lang="en-US" b="1" dirty="0">
                <a:effectLst/>
              </a:rPr>
              <a:t>finally</a:t>
            </a:r>
            <a:r>
              <a:rPr lang="en-US" b="0" dirty="0">
                <a:effectLst/>
              </a:rPr>
              <a:t> </a:t>
            </a:r>
            <a:r>
              <a:rPr lang="en-US" b="1" dirty="0">
                <a:effectLst/>
              </a:rPr>
              <a:t>Cruise</a:t>
            </a:r>
            <a:r>
              <a:rPr lang="en-US" b="0" dirty="0">
                <a:effectLst/>
              </a:rPr>
              <a:t> </a:t>
            </a:r>
            <a:r>
              <a:rPr lang="en-US" b="1" dirty="0">
                <a:effectLst/>
              </a:rPr>
              <a:t>collision</a:t>
            </a:r>
            <a:r>
              <a:rPr lang="en-US" b="0" dirty="0">
                <a:effectLst/>
              </a:rPr>
              <a:t> when both drones are in cruise flight.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</a:rPr>
              <a:t>DREMS at the </a:t>
            </a:r>
            <a:r>
              <a:rPr lang="en-US" b="1" dirty="0">
                <a:effectLst/>
              </a:rPr>
              <a:t>rate</a:t>
            </a:r>
            <a:r>
              <a:rPr lang="en-US" b="0" dirty="0">
                <a:effectLst/>
              </a:rPr>
              <a:t> of </a:t>
            </a:r>
            <a:r>
              <a:rPr lang="en-US" b="1" dirty="0">
                <a:effectLst/>
              </a:rPr>
              <a:t>1</a:t>
            </a:r>
            <a:r>
              <a:rPr lang="en-US" b="0" dirty="0">
                <a:effectLst/>
              </a:rPr>
              <a:t> drone/min can eliminate the collisions in cases of </a:t>
            </a:r>
            <a:r>
              <a:rPr lang="en-US" b="1" dirty="0">
                <a:effectLst/>
              </a:rPr>
              <a:t>Takeoff, Landing and Landing and Takeoff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Additionally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DREMS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cruising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collisions,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although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design it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aiming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This happens because DREMS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better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airspace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limiting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density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drones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254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are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Poisson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eight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drones/min.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DREMS also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collisions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all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flight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stages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However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some collisions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still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occur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takeoff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because a drone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detour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too long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collide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another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that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11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graph shows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queue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over time,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 shows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actual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takeoff and landing rates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scenario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Delivery orders are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delayed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the nominal rates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eight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drones/min as the queue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overgrows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over time,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since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arrival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rates are higher than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actual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ability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DREMS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allow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drones to take off.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factors limit the actual takeoff and landing rate,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such as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time of 20 seconds,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limits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them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drones/min.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rates of DREMS landing rate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shown in Table I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decrease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the nominal delivery rate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increases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indicating an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“on air”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queue of drones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waiting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land that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entered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scheduling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“on air”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queue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consists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drones that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approach the DMS but must fly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actual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takeoff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rate for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unmanaged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approach keeps up more closely to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nominal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rate. The problem is that the number of collisions skyrockets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unmanaged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seen in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collision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graphs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450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evident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that any system that aims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 takeoff and landing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efficient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fundamental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requirement, as a zero collision approach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needed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encourage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adoption of this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modality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delivery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service.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Second, a drone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approach is necessary for the purpose of a delivery service with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density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smaller drones..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Third, at lower order rates,  DREMS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achieve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requirements, 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virtually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eliminating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collisions</a:t>
            </a: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that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unmanaged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approach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catastrophic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resulting in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collision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rates in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flight stages 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an anti-collision algorithm.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744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Efficiency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also needed because lower rates will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underutilize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dronepads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other ground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infrastructure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customer delivery rates.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Sixth, there must be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balance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between the scheduling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takeoffs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with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priority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assigned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it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decreases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drone density in the airspace and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running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out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battery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leaving room for different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strategies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algorithms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provide an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adequate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solution for this research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challenge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052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35bfc74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35bfc74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50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I'm from Brazil, Sao Paulo State  and currently an undergrad student of UNICAMP.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(it's my first presentation at a international conference)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547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35bfc74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35bfc74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386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35bfc74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35bfc74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Thank you for your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attention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I'm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questions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880846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100" dirty="0" err="1"/>
              <a:t>Better</a:t>
            </a:r>
            <a:r>
              <a:rPr lang="pt-BR" sz="1100" dirty="0"/>
              <a:t> real-time performance</a:t>
            </a:r>
          </a:p>
          <a:p>
            <a:r>
              <a:rPr lang="pt-BR" sz="1100" dirty="0">
                <a:sym typeface="Roboto"/>
              </a:rPr>
              <a:t>Dynamics </a:t>
            </a:r>
            <a:r>
              <a:rPr lang="pt-BR" sz="1100" dirty="0" err="1">
                <a:sym typeface="Roboto"/>
              </a:rPr>
              <a:t>of</a:t>
            </a:r>
            <a:r>
              <a:rPr lang="pt-BR" sz="1100" dirty="0">
                <a:sym typeface="Roboto"/>
              </a:rPr>
              <a:t> </a:t>
            </a:r>
            <a:r>
              <a:rPr lang="pt-BR" sz="1100" dirty="0" err="1">
                <a:sym typeface="Roboto"/>
              </a:rPr>
              <a:t>drones</a:t>
            </a:r>
            <a:r>
              <a:rPr lang="pt-BR" sz="1100" dirty="0">
                <a:sym typeface="Roboto"/>
              </a:rPr>
              <a:t> </a:t>
            </a:r>
            <a:r>
              <a:rPr lang="pt-BR" sz="1100" dirty="0" err="1">
                <a:sym typeface="Roboto"/>
              </a:rPr>
              <a:t>and</a:t>
            </a:r>
            <a:r>
              <a:rPr lang="pt-BR" sz="1100" dirty="0">
                <a:sym typeface="Roboto"/>
              </a:rPr>
              <a:t> </a:t>
            </a:r>
            <a:r>
              <a:rPr lang="pt-BR" sz="1100" dirty="0" err="1">
                <a:sym typeface="Roboto"/>
              </a:rPr>
              <a:t>obstacles</a:t>
            </a:r>
            <a:endParaRPr lang="pt-BR" sz="1100" dirty="0">
              <a:sym typeface="Roboto"/>
            </a:endParaRPr>
          </a:p>
          <a:p>
            <a:r>
              <a:rPr lang="pt-BR" sz="1100" dirty="0" err="1">
                <a:sym typeface="Roboto"/>
              </a:rPr>
              <a:t>Dynamic</a:t>
            </a:r>
            <a:r>
              <a:rPr lang="pt-BR" sz="1100" dirty="0">
                <a:sym typeface="Roboto"/>
              </a:rPr>
              <a:t> </a:t>
            </a:r>
            <a:r>
              <a:rPr lang="pt-BR" sz="1100" dirty="0" err="1">
                <a:sym typeface="Roboto"/>
              </a:rPr>
              <a:t>environments</a:t>
            </a:r>
            <a:endParaRPr lang="pt-BR" sz="1100" dirty="0">
              <a:sym typeface="Roboto"/>
            </a:endParaRPr>
          </a:p>
          <a:p>
            <a:r>
              <a:rPr lang="pt-BR" sz="1100" dirty="0" err="1">
                <a:sym typeface="Roboto"/>
              </a:rPr>
              <a:t>Better</a:t>
            </a:r>
            <a:r>
              <a:rPr lang="pt-BR" sz="1100" dirty="0">
                <a:sym typeface="Roboto"/>
              </a:rPr>
              <a:t> for outdoor </a:t>
            </a:r>
            <a:r>
              <a:rPr lang="pt-BR" sz="1100" dirty="0" err="1">
                <a:sym typeface="Roboto"/>
              </a:rPr>
              <a:t>environments</a:t>
            </a:r>
            <a:endParaRPr lang="pt-BR" sz="1100" dirty="0">
              <a:sym typeface="Roboto"/>
            </a:endParaRPr>
          </a:p>
          <a:p>
            <a:r>
              <a:rPr lang="pt-BR" sz="1100" dirty="0">
                <a:sym typeface="Roboto"/>
              </a:rPr>
              <a:t>3D </a:t>
            </a:r>
            <a:r>
              <a:rPr lang="pt-BR" sz="1100" dirty="0" err="1">
                <a:sym typeface="Roboto"/>
              </a:rPr>
              <a:t>environments</a:t>
            </a:r>
            <a:endParaRPr lang="pt-BR" sz="1100" dirty="0"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321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656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742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06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use of UAVs, specifically drones, is now common in smart cities and farms.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They can provide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numerous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services, including fire prevention, surveillance, and delivery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Business, including online companies, supermarkets, drugstores, and restaurants, are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increasingly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considering drone delivery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provide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customer service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reducing carbon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emissions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traffic congestion in urban areas.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80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this study, we consider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simulated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scenario with a large number of drones performing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point-to-point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delivery and returning to the distribution center.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However, there are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obstacles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that must be addressed. 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 and foremost,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 crucial requirement.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All collisions involving drones must be avoided in different flight stages, such as takeoff, landing and cruise trips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57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However, just as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ensuring collision-free cruising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efficient and safe takeoff and landing, which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requires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drones that are ready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takeoff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a drone pad.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</a:rPr>
              <a:t>We could think of using existing air traffic control for aviation,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</a:rPr>
              <a:t>But they are typically </a:t>
            </a:r>
            <a:r>
              <a:rPr lang="en-US" b="1" dirty="0">
                <a:effectLst/>
              </a:rPr>
              <a:t>inadequate</a:t>
            </a:r>
            <a:r>
              <a:rPr lang="en-US" b="0" dirty="0">
                <a:effectLst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densities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smaller vehicles that take off and land in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vertical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infrastructures</a:t>
            </a:r>
            <a:endParaRPr lang="en-US" b="1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53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Many studies focus on traffic management and collision avoidance, involving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heuristic strategy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mixed-integer linear program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models for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eVTOL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arrival control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However, in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majority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these studies,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only a small number of drones are considered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are aimed at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eVTOL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aircraft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which are typically larger and associated with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passengers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not with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deliveries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Whereas our research centers on utilizing edge infrastructure to support the takeoff and landing phases of drone deliveries in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high-density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scenario. 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 the primary objective of minimizing collisions during these stages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that purpose, we propose DREMS, which controls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takeoff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drones at different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DMS manages the drone activities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organizations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which can include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distribution centers for online stores or various types,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smaller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distribution centers for food delivery services, for example.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figure shows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multiple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different sizes.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(Make a pause longer here)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92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DMS has one or more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dronepads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has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represented by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three-dimensional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cylinder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 on the figure you see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superior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view of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this area, they have the ability to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detêrmine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drones are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allowed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take off and land,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also propose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managers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as components of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communication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infrastructure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such as a  5G or  6G system, which provides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computing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capabilities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5875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network enables faster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decision-making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processes for takeoff and landing, with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latencies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compared to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cloud-based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network.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95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d26263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dd26263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delivery service scenario encompasses nine phases:</a:t>
            </a: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Receive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delivery order</a:t>
            </a: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Enqueue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drones for each order</a:t>
            </a: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Third,  Take off from 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dronepad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certain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altitude</a:t>
            </a:r>
            <a:endParaRPr lang="en-US" b="1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Exit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DMS coverage area and fly to the delivery  - in cruise flight</a:t>
            </a: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Five,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the delivery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dronepad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wait so that the delivery occurs</a:t>
            </a: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Six,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certain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altitude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fly back</a:t>
            </a: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Seven, Fly back to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- in cruise flight -</a:t>
            </a:r>
            <a:endParaRPr lang="en-US" b="0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Eigh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Obtain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clearance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</a:t>
            </a:r>
            <a:endParaRPr lang="en-US" b="1" dirty="0">
              <a:effectLst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finally,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dronepad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DREMS operates in phases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eight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support the drones competing for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dronepads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prevent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collisions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within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highlight that  We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assume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that the drones have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autonomy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perform phases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an anti-collision algorithm</a:t>
            </a:r>
            <a:endParaRPr lang="en-US" b="0" dirty="0">
              <a:effectLst/>
            </a:endParaRPr>
          </a:p>
          <a:p>
            <a:pPr marL="158750" indent="0">
              <a:buNone/>
            </a:pP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34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4663217"/>
            <a:ext cx="9144000" cy="4802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94341" y="470655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 b="1">
                <a:solidFill>
                  <a:schemeClr val="accent5"/>
                </a:solidFill>
                <a:latin typeface="Roboto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0" name="Google Shape;20;p4"/>
          <p:cNvSpPr txBox="1"/>
          <p:nvPr/>
        </p:nvSpPr>
        <p:spPr>
          <a:xfrm>
            <a:off x="35496" y="4698430"/>
            <a:ext cx="8352927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Drone Edge Management System (DREMS): Sequencing Drone Takeoff and Landing</a:t>
            </a:r>
            <a:endParaRPr lang="pt-BR" sz="1400" b="1" dirty="0"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Roboto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" name="Retângulo 5"/>
          <p:cNvSpPr/>
          <p:nvPr userDrawn="1"/>
        </p:nvSpPr>
        <p:spPr>
          <a:xfrm>
            <a:off x="0" y="4663217"/>
            <a:ext cx="9144000" cy="4802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91861" y="470655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 b="1">
                <a:solidFill>
                  <a:schemeClr val="accent5"/>
                </a:solidFill>
                <a:latin typeface="Roboto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Google Shape;20;p4"/>
          <p:cNvSpPr txBox="1"/>
          <p:nvPr userDrawn="1"/>
        </p:nvSpPr>
        <p:spPr>
          <a:xfrm>
            <a:off x="35496" y="4698430"/>
            <a:ext cx="8352927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Drone Edge Management System (DREMS): Sequencing Drone Takeoff and Landing</a:t>
            </a:r>
            <a:endParaRPr lang="pt-BR" sz="1400" b="1" dirty="0"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microsoft.com/office/2007/relationships/hdphoto" Target="../media/hdphoto1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10.wdp"/><Relationship Id="rId4" Type="http://schemas.openxmlformats.org/officeDocument/2006/relationships/image" Target="../media/image22.png"/><Relationship Id="rId9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-56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9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l="15643" r="7816"/>
          <a:stretch/>
        </p:blipFill>
        <p:spPr>
          <a:xfrm>
            <a:off x="6002409" y="3863119"/>
            <a:ext cx="3141592" cy="12508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A2C47C3-682C-64C2-64E0-BBAF87E68871}"/>
              </a:ext>
            </a:extLst>
          </p:cNvPr>
          <p:cNvSpPr/>
          <p:nvPr/>
        </p:nvSpPr>
        <p:spPr>
          <a:xfrm>
            <a:off x="10100" y="4303303"/>
            <a:ext cx="9144000" cy="80727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3000"/>
                </a:schemeClr>
              </a:gs>
              <a:gs pos="46000">
                <a:schemeClr val="bg1">
                  <a:alpha val="16000"/>
                  <a:lumMod val="65000"/>
                </a:schemeClr>
              </a:gs>
              <a:gs pos="100000">
                <a:srgbClr val="47474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Google Shape;55;p13"/>
          <p:cNvSpPr/>
          <p:nvPr/>
        </p:nvSpPr>
        <p:spPr>
          <a:xfrm>
            <a:off x="10100" y="7051"/>
            <a:ext cx="9144000" cy="708600"/>
          </a:xfrm>
          <a:prstGeom prst="rect">
            <a:avLst/>
          </a:prstGeom>
          <a:solidFill>
            <a:srgbClr val="515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681776" y="996125"/>
            <a:ext cx="7776864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000" b="1" dirty="0">
                <a:ln>
                  <a:solidFill>
                    <a:schemeClr val="bg1">
                      <a:lumMod val="85000"/>
                      <a:alpha val="28000"/>
                    </a:schemeClr>
                  </a:solidFill>
                </a:ln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Drone Edge Management System (DREMS):</a:t>
            </a:r>
          </a:p>
          <a:p>
            <a:pPr algn="ctr"/>
            <a:r>
              <a:rPr lang="en-US" sz="3000" b="1" dirty="0">
                <a:ln>
                  <a:solidFill>
                    <a:schemeClr val="bg1">
                      <a:lumMod val="85000"/>
                      <a:alpha val="28000"/>
                    </a:schemeClr>
                  </a:solidFill>
                </a:ln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Sequencing Drone Takeoff and Landing</a:t>
            </a:r>
            <a:endParaRPr lang="pt-BR" sz="3000" b="1" dirty="0">
              <a:ln>
                <a:solidFill>
                  <a:schemeClr val="bg1">
                    <a:lumMod val="85000"/>
                    <a:alpha val="28000"/>
                  </a:schemeClr>
                </a:solidFill>
              </a:ln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15616" y="2571750"/>
            <a:ext cx="3240360" cy="130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pt-BR" sz="1800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</a:rPr>
              <a:t>Lucas de Paula Soares</a:t>
            </a:r>
            <a:r>
              <a:rPr lang="pt-BR" sz="1800" baseline="30000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</a:rPr>
              <a:t>1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Roboto"/>
              <a:ea typeface="Roboto"/>
              <a:cs typeface="Roboto"/>
            </a:endParaRPr>
          </a:p>
          <a:p>
            <a:pPr>
              <a:spcAft>
                <a:spcPts val="500"/>
              </a:spcAft>
            </a:pPr>
            <a:r>
              <a:rPr lang="pt-BR" sz="1800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</a:rPr>
              <a:t>Fabíola M. C. de Oliveira</a:t>
            </a:r>
            <a:r>
              <a:rPr lang="pt-BR" sz="1800" baseline="30000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</a:rPr>
              <a:t>2</a:t>
            </a:r>
          </a:p>
          <a:p>
            <a:pPr>
              <a:spcAft>
                <a:spcPts val="500"/>
              </a:spcAft>
            </a:pPr>
            <a:r>
              <a:rPr lang="pt-BR" sz="1800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</a:rPr>
              <a:t>Carlos A. Kamienski</a:t>
            </a:r>
            <a:r>
              <a:rPr lang="pt-BR" sz="1800" baseline="30000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</a:rPr>
              <a:t>2</a:t>
            </a:r>
            <a:endParaRPr lang="pt-BR" sz="1800" dirty="0">
              <a:solidFill>
                <a:schemeClr val="bg1">
                  <a:lumMod val="8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pt-BR" sz="1800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</a:rPr>
              <a:t>Luiz F. Bittencourt</a:t>
            </a:r>
            <a:r>
              <a:rPr lang="pt-BR" sz="1800" baseline="30000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</a:rPr>
              <a:t>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681776" y="2150046"/>
            <a:ext cx="7706648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1819338" y="394843"/>
            <a:ext cx="550174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10th International Conference on Future Internet of Things and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Cloud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FiCloud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2023)</a:t>
            </a:r>
            <a:endParaRPr lang="pt-BR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4128" y="4581956"/>
            <a:ext cx="343815" cy="31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96743" y="4564202"/>
            <a:ext cx="947998" cy="28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3602" y="125807"/>
            <a:ext cx="1309644" cy="3452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4716016" y="2571750"/>
            <a:ext cx="3957300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pt-BR" sz="1600" baseline="30000" dirty="0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pt-BR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University</a:t>
            </a:r>
            <a:r>
              <a:rPr lang="pt-BR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pt-BR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Campinas (UNICAMP)</a:t>
            </a:r>
            <a:endParaRPr lang="pt-BR" sz="1600" baseline="30000" dirty="0">
              <a:solidFill>
                <a:schemeClr val="bg2">
                  <a:lumMod val="20000"/>
                  <a:lumOff val="8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pt-BR" sz="1600" baseline="30000" dirty="0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pt-BR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Federal </a:t>
            </a:r>
            <a:r>
              <a:rPr lang="pt-BR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University</a:t>
            </a:r>
            <a:r>
              <a:rPr lang="pt-BR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pt-BR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ABC (UFABC)</a:t>
            </a:r>
          </a:p>
          <a:p>
            <a:endParaRPr lang="pt-BR" dirty="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60765" y="4590961"/>
            <a:ext cx="1310502" cy="23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911E080E-C352-A867-461E-08B0862182DD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9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l="149" r="44600"/>
          <a:stretch/>
        </p:blipFill>
        <p:spPr>
          <a:xfrm flipH="1">
            <a:off x="-2" y="3881242"/>
            <a:ext cx="2267745" cy="1250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07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6708572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Methodology – drones and the environment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14">
            <a:extLst>
              <a:ext uri="{FF2B5EF4-FFF2-40B4-BE49-F238E27FC236}">
                <a16:creationId xmlns:a16="http://schemas.microsoft.com/office/drawing/2014/main" id="{D8898051-26C4-3BB3-6207-36019C061F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15566"/>
            <a:ext cx="4476324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dirty="0"/>
              <a:t>Drone dimensions of 2 m x 2 m x 0.5 m</a:t>
            </a:r>
          </a:p>
          <a:p>
            <a:pPr algn="just">
              <a:lnSpc>
                <a:spcPct val="100000"/>
              </a:lnSpc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Safety radius: 30m</a:t>
            </a:r>
          </a:p>
          <a:p>
            <a:pPr algn="just">
              <a:lnSpc>
                <a:spcPct val="100000"/>
              </a:lnSpc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Detection radius: 100m (LiDAR sensor)</a:t>
            </a:r>
          </a:p>
          <a:p>
            <a:pPr algn="just">
              <a:lnSpc>
                <a:spcPct val="100000"/>
              </a:lnSpc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 err="1"/>
              <a:t>SingleDrone</a:t>
            </a:r>
            <a:r>
              <a:rPr lang="en-US" sz="1600" dirty="0"/>
              <a:t> anti-collision algorithm</a:t>
            </a:r>
            <a:r>
              <a:rPr lang="pt-BR" sz="1600" baseline="30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6</a:t>
            </a:r>
          </a:p>
          <a:p>
            <a:pPr lvl="1" algn="just">
              <a:lnSpc>
                <a:spcPct val="100000"/>
              </a:lnSpc>
            </a:pPr>
            <a:r>
              <a:rPr lang="en-US" sz="1400" dirty="0"/>
              <a:t>Geometric approach</a:t>
            </a:r>
          </a:p>
          <a:p>
            <a:pPr lvl="1" algn="just">
              <a:lnSpc>
                <a:spcPct val="100000"/>
              </a:lnSpc>
            </a:pPr>
            <a:r>
              <a:rPr lang="en-US" sz="1400" dirty="0"/>
              <a:t>Turn at the smallest angle possible so that does not enter the safety radius, if that is impossible, detours vertically</a:t>
            </a:r>
          </a:p>
          <a:p>
            <a:pPr lvl="1" algn="just">
              <a:lnSpc>
                <a:spcPct val="100000"/>
              </a:lnSpc>
            </a:pPr>
            <a:r>
              <a:rPr lang="en-US" sz="1400" dirty="0"/>
              <a:t>Emergency detour: occurs in the case that the drone entered the safety detour</a:t>
            </a:r>
          </a:p>
          <a:p>
            <a:pPr algn="just">
              <a:lnSpc>
                <a:spcPct val="100000"/>
              </a:lnSpc>
            </a:pPr>
            <a:endParaRPr lang="en-US" sz="1400" dirty="0"/>
          </a:p>
          <a:p>
            <a:pPr algn="just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7E2CD9C-22BB-497F-68C1-ECA5FB2F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83" y="1463008"/>
            <a:ext cx="3052309" cy="228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uidelines for Using Unity Trademarks - Unity">
            <a:extLst>
              <a:ext uri="{FF2B5EF4-FFF2-40B4-BE49-F238E27FC236}">
                <a16:creationId xmlns:a16="http://schemas.microsoft.com/office/drawing/2014/main" id="{1258E59E-4A45-D7BF-B9F2-E67EFDC4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63838"/>
            <a:ext cx="865125" cy="4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2;p14">
            <a:extLst>
              <a:ext uri="{FF2B5EF4-FFF2-40B4-BE49-F238E27FC236}">
                <a16:creationId xmlns:a16="http://schemas.microsoft.com/office/drawing/2014/main" id="{E35794E8-E1ED-6117-5528-572D82399212}"/>
              </a:ext>
            </a:extLst>
          </p:cNvPr>
          <p:cNvSpPr txBox="1">
            <a:spLocks/>
          </p:cNvSpPr>
          <p:nvPr/>
        </p:nvSpPr>
        <p:spPr>
          <a:xfrm>
            <a:off x="6068019" y="1111075"/>
            <a:ext cx="1024261" cy="41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just">
              <a:lnSpc>
                <a:spcPct val="100000"/>
              </a:lnSpc>
              <a:buNone/>
            </a:pPr>
            <a:r>
              <a:rPr lang="en-US" dirty="0" err="1"/>
              <a:t>UTSim</a:t>
            </a:r>
            <a:r>
              <a:rPr lang="pt-BR" sz="1400" baseline="30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4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6708572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Methodology – drones and the environment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14">
            <a:extLst>
              <a:ext uri="{FF2B5EF4-FFF2-40B4-BE49-F238E27FC236}">
                <a16:creationId xmlns:a16="http://schemas.microsoft.com/office/drawing/2014/main" id="{D8898051-26C4-3BB3-6207-36019C061F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15566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DMS with single </a:t>
            </a:r>
            <a:r>
              <a:rPr lang="en-US" dirty="0" err="1"/>
              <a:t>dronepad</a:t>
            </a:r>
            <a:endParaRPr lang="en-US" dirty="0"/>
          </a:p>
          <a:p>
            <a:pPr marL="139700" indent="0" algn="just">
              <a:lnSpc>
                <a:spcPct val="100000"/>
              </a:lnSpc>
              <a:buNone/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R</a:t>
            </a:r>
            <a:r>
              <a:rPr lang="en-US" sz="1400" dirty="0"/>
              <a:t>epresents a large distribution center further away from the urban area</a:t>
            </a:r>
          </a:p>
          <a:p>
            <a:pPr algn="just">
              <a:lnSpc>
                <a:spcPct val="100000"/>
              </a:lnSpc>
            </a:pPr>
            <a:endParaRPr lang="en-US" sz="1400" dirty="0"/>
          </a:p>
          <a:p>
            <a:pPr algn="just">
              <a:lnSpc>
                <a:spcPct val="100000"/>
              </a:lnSpc>
            </a:pPr>
            <a:r>
              <a:rPr lang="en-US" sz="1400" dirty="0"/>
              <a:t>Delivery orders arrive at DREMS at a rate according to the Poisson distribution, with four rates: 1, 2, 4, and 8 drones/min</a:t>
            </a:r>
          </a:p>
          <a:p>
            <a:pPr algn="just">
              <a:lnSpc>
                <a:spcPct val="100000"/>
              </a:lnSpc>
            </a:pPr>
            <a:endParaRPr lang="en-US" sz="1400" dirty="0"/>
          </a:p>
          <a:p>
            <a:pPr algn="just">
              <a:lnSpc>
                <a:spcPct val="100000"/>
              </a:lnSpc>
            </a:pPr>
            <a:r>
              <a:rPr lang="en-US" sz="1400" dirty="0"/>
              <a:t>Each delivery rate scenario is replicated 30 times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DA5D7B7-8FE4-B7A7-C2D6-8725A1A04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225" y="769894"/>
            <a:ext cx="2803863" cy="36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99" y="156882"/>
            <a:ext cx="4692349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DREMS Sequencing Algorithm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 dirty="0"/>
          </a:p>
        </p:txBody>
      </p:sp>
      <p:sp>
        <p:nvSpPr>
          <p:cNvPr id="18" name="Google Shape;72;p14"/>
          <p:cNvSpPr txBox="1">
            <a:spLocks noGrp="1"/>
          </p:cNvSpPr>
          <p:nvPr>
            <p:ph type="body" idx="1"/>
          </p:nvPr>
        </p:nvSpPr>
        <p:spPr>
          <a:xfrm>
            <a:off x="5364087" y="1753377"/>
            <a:ext cx="792088" cy="417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buNone/>
            </a:pPr>
            <a:r>
              <a:rPr lang="en-US" sz="1600"/>
              <a:t>time</a:t>
            </a:r>
            <a:endParaRPr lang="en-US" sz="1600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E7C2F727-4973-42F2-925B-098AE3E2FCD7}"/>
              </a:ext>
            </a:extLst>
          </p:cNvPr>
          <p:cNvCxnSpPr>
            <a:cxnSpLocks/>
          </p:cNvCxnSpPr>
          <p:nvPr/>
        </p:nvCxnSpPr>
        <p:spPr>
          <a:xfrm>
            <a:off x="683567" y="1752383"/>
            <a:ext cx="51125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Google Shape;72;p14">
            <a:extLst>
              <a:ext uri="{FF2B5EF4-FFF2-40B4-BE49-F238E27FC236}">
                <a16:creationId xmlns:a16="http://schemas.microsoft.com/office/drawing/2014/main" id="{64F63EDD-9E2D-AFA6-A0C1-B9280DD2E682}"/>
              </a:ext>
            </a:extLst>
          </p:cNvPr>
          <p:cNvSpPr txBox="1">
            <a:spLocks/>
          </p:cNvSpPr>
          <p:nvPr/>
        </p:nvSpPr>
        <p:spPr>
          <a:xfrm>
            <a:off x="1936802" y="1302468"/>
            <a:ext cx="576061" cy="41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L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2676D2E-3770-2228-F903-BC732C1E9336}"/>
              </a:ext>
            </a:extLst>
          </p:cNvPr>
          <p:cNvCxnSpPr/>
          <p:nvPr/>
        </p:nvCxnSpPr>
        <p:spPr>
          <a:xfrm>
            <a:off x="1115615" y="1644371"/>
            <a:ext cx="0" cy="2160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1CAD72D-F4CF-B761-4122-EC90485332F2}"/>
              </a:ext>
            </a:extLst>
          </p:cNvPr>
          <p:cNvCxnSpPr/>
          <p:nvPr/>
        </p:nvCxnSpPr>
        <p:spPr>
          <a:xfrm>
            <a:off x="2123727" y="1644371"/>
            <a:ext cx="0" cy="2160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B032A0B-A2A1-8050-0D8C-1A2D73A1D7F0}"/>
              </a:ext>
            </a:extLst>
          </p:cNvPr>
          <p:cNvCxnSpPr/>
          <p:nvPr/>
        </p:nvCxnSpPr>
        <p:spPr>
          <a:xfrm>
            <a:off x="3131839" y="1644371"/>
            <a:ext cx="0" cy="2160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F90CFEA-C3BC-1143-0435-4DC66ED73A44}"/>
              </a:ext>
            </a:extLst>
          </p:cNvPr>
          <p:cNvCxnSpPr/>
          <p:nvPr/>
        </p:nvCxnSpPr>
        <p:spPr>
          <a:xfrm>
            <a:off x="4067943" y="1644371"/>
            <a:ext cx="0" cy="2160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Google Shape;72;p14">
            <a:extLst>
              <a:ext uri="{FF2B5EF4-FFF2-40B4-BE49-F238E27FC236}">
                <a16:creationId xmlns:a16="http://schemas.microsoft.com/office/drawing/2014/main" id="{34CB8595-ADEB-DA4F-771C-AA4986ADB6D7}"/>
              </a:ext>
            </a:extLst>
          </p:cNvPr>
          <p:cNvSpPr txBox="1">
            <a:spLocks/>
          </p:cNvSpPr>
          <p:nvPr/>
        </p:nvSpPr>
        <p:spPr>
          <a:xfrm>
            <a:off x="944601" y="1302470"/>
            <a:ext cx="576061" cy="41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T</a:t>
            </a:r>
          </a:p>
        </p:txBody>
      </p:sp>
      <p:sp>
        <p:nvSpPr>
          <p:cNvPr id="17" name="Google Shape;72;p14">
            <a:extLst>
              <a:ext uri="{FF2B5EF4-FFF2-40B4-BE49-F238E27FC236}">
                <a16:creationId xmlns:a16="http://schemas.microsoft.com/office/drawing/2014/main" id="{D8F4DA9E-E9A9-562D-2491-1E5C6C7B06BA}"/>
              </a:ext>
            </a:extLst>
          </p:cNvPr>
          <p:cNvSpPr txBox="1">
            <a:spLocks/>
          </p:cNvSpPr>
          <p:nvPr/>
        </p:nvSpPr>
        <p:spPr>
          <a:xfrm>
            <a:off x="2897817" y="1302469"/>
            <a:ext cx="576061" cy="41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L</a:t>
            </a:r>
          </a:p>
        </p:txBody>
      </p:sp>
      <p:sp>
        <p:nvSpPr>
          <p:cNvPr id="19" name="Google Shape;72;p14">
            <a:extLst>
              <a:ext uri="{FF2B5EF4-FFF2-40B4-BE49-F238E27FC236}">
                <a16:creationId xmlns:a16="http://schemas.microsoft.com/office/drawing/2014/main" id="{B80E649F-C21E-F0C7-DBC0-6A28BAE7F586}"/>
              </a:ext>
            </a:extLst>
          </p:cNvPr>
          <p:cNvSpPr txBox="1">
            <a:spLocks/>
          </p:cNvSpPr>
          <p:nvPr/>
        </p:nvSpPr>
        <p:spPr>
          <a:xfrm>
            <a:off x="3851920" y="1302470"/>
            <a:ext cx="576061" cy="41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T</a:t>
            </a:r>
          </a:p>
        </p:txBody>
      </p:sp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5B454215-7EA9-FE1C-0A67-0B177CBD9044}"/>
              </a:ext>
            </a:extLst>
          </p:cNvPr>
          <p:cNvSpPr/>
          <p:nvPr/>
        </p:nvSpPr>
        <p:spPr>
          <a:xfrm rot="16200000">
            <a:off x="1541947" y="1480324"/>
            <a:ext cx="155448" cy="1008111"/>
          </a:xfrm>
          <a:prstGeom prst="leftBrace">
            <a:avLst>
              <a:gd name="adj1" fmla="val 49182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72;p14">
                <a:extLst>
                  <a:ext uri="{FF2B5EF4-FFF2-40B4-BE49-F238E27FC236}">
                    <a16:creationId xmlns:a16="http://schemas.microsoft.com/office/drawing/2014/main" id="{84725707-A72E-91AA-15A9-3E40498AB6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9109" y="1999696"/>
                <a:ext cx="1047554" cy="433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Arial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Arial"/>
                  <a:buChar char="■"/>
                  <a:defRPr sz="12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Arial"/>
                  <a:buChar char="●"/>
                  <a:defRPr sz="12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Arial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Arial"/>
                  <a:buChar char="■"/>
                  <a:defRPr sz="12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Arial"/>
                  <a:buChar char="●"/>
                  <a:defRPr sz="12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Arial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200"/>
                  <a:buFont typeface="Arial"/>
                  <a:buChar char="■"/>
                  <a:defRPr sz="12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39700" indent="0" algn="just">
                  <a:lnSpc>
                    <a:spcPct val="10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Google Shape;72;p14">
                <a:extLst>
                  <a:ext uri="{FF2B5EF4-FFF2-40B4-BE49-F238E27FC236}">
                    <a16:creationId xmlns:a16="http://schemas.microsoft.com/office/drawing/2014/main" id="{84725707-A72E-91AA-15A9-3E40498AB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09" y="1999696"/>
                <a:ext cx="1047554" cy="43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72;p14">
            <a:extLst>
              <a:ext uri="{FF2B5EF4-FFF2-40B4-BE49-F238E27FC236}">
                <a16:creationId xmlns:a16="http://schemas.microsoft.com/office/drawing/2014/main" id="{91FD4F37-23A1-0088-66B8-5100E803D6EF}"/>
              </a:ext>
            </a:extLst>
          </p:cNvPr>
          <p:cNvSpPr txBox="1">
            <a:spLocks/>
          </p:cNvSpPr>
          <p:nvPr/>
        </p:nvSpPr>
        <p:spPr>
          <a:xfrm>
            <a:off x="611560" y="2566065"/>
            <a:ext cx="7560840" cy="121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800" dirty="0">
                <a:latin typeface="NimbusRomNo9L-Regu"/>
              </a:rPr>
              <a:t>G</a:t>
            </a:r>
            <a:r>
              <a:rPr lang="en-US" sz="1800" b="0" i="0" u="none" strike="noStrike" baseline="0" dirty="0">
                <a:latin typeface="NimbusRomNo9L-Regu"/>
              </a:rPr>
              <a:t>uarantee a safety time between each landing or takeoff of at least Ts seconds</a:t>
            </a:r>
          </a:p>
          <a:p>
            <a:pPr algn="just">
              <a:lnSpc>
                <a:spcPct val="100000"/>
              </a:lnSpc>
            </a:pPr>
            <a:endParaRPr lang="pt-BR" sz="1800" b="0" i="0" u="none" strike="noStrike" baseline="0" dirty="0">
              <a:latin typeface="NimbusRomNo9L-Regu"/>
            </a:endParaRPr>
          </a:p>
          <a:p>
            <a:pPr algn="just">
              <a:lnSpc>
                <a:spcPct val="100000"/>
              </a:lnSpc>
            </a:pPr>
            <a:r>
              <a:rPr lang="pt-BR" sz="1800" dirty="0" err="1">
                <a:latin typeface="NimbusRomNo9L-Regu"/>
              </a:rPr>
              <a:t>S</a:t>
            </a:r>
            <a:r>
              <a:rPr lang="pt-BR" sz="1800" b="0" i="0" u="none" strike="noStrike" baseline="0" dirty="0" err="1">
                <a:latin typeface="NimbusRomNo9L-Regu"/>
              </a:rPr>
              <a:t>equencing</a:t>
            </a:r>
            <a:r>
              <a:rPr lang="pt-BR" sz="1800" b="0" i="0" u="none" strike="noStrike" baseline="0" dirty="0">
                <a:latin typeface="NimbusRomNo9L-Regu"/>
              </a:rPr>
              <a:t> </a:t>
            </a:r>
            <a:r>
              <a:rPr lang="pt-BR" sz="1800" b="0" i="0" u="none" strike="noStrike" baseline="0" dirty="0" err="1">
                <a:latin typeface="NimbusRomNo9L-Regu"/>
              </a:rPr>
              <a:t>queue</a:t>
            </a:r>
            <a:r>
              <a:rPr lang="pt-BR" sz="1800" b="0" i="0" u="none" strike="noStrike" baseline="0" dirty="0">
                <a:latin typeface="NimbusRomNo9L-Regu"/>
              </a:rPr>
              <a:t>: </a:t>
            </a:r>
            <a:r>
              <a:rPr lang="pt-BR" sz="1800" b="1" i="0" u="none" strike="noStrike" baseline="0" dirty="0">
                <a:latin typeface="NimbusRomNo9L-Regu"/>
              </a:rPr>
              <a:t>T</a:t>
            </a:r>
            <a:r>
              <a:rPr lang="pt-BR" sz="1800" b="0" i="0" u="none" strike="noStrike" baseline="0" dirty="0">
                <a:latin typeface="NimbusRomNo9L-Regu"/>
              </a:rPr>
              <a:t>, </a:t>
            </a:r>
            <a:r>
              <a:rPr lang="pt-BR" sz="1800" b="1" i="0" u="none" strike="noStrike" baseline="0" dirty="0">
                <a:latin typeface="NimbusRomNo9L-Regu"/>
              </a:rPr>
              <a:t>L</a:t>
            </a:r>
            <a:r>
              <a:rPr lang="pt-BR" sz="1800" b="0" i="0" u="none" strike="noStrike" baseline="0" dirty="0">
                <a:latin typeface="NimbusRomNo9L-Regu"/>
              </a:rPr>
              <a:t>, </a:t>
            </a:r>
            <a:r>
              <a:rPr lang="pt-BR" sz="1800" b="1" i="0" u="none" strike="noStrike" baseline="0" dirty="0">
                <a:latin typeface="NimbusRomNo9L-Regu"/>
              </a:rPr>
              <a:t>L</a:t>
            </a:r>
            <a:r>
              <a:rPr lang="pt-BR" sz="1800" b="0" i="0" u="none" strike="noStrike" baseline="0" dirty="0">
                <a:latin typeface="NimbusRomNo9L-Regu"/>
              </a:rPr>
              <a:t>, </a:t>
            </a:r>
            <a:r>
              <a:rPr lang="pt-BR" sz="1800" b="1" i="0" u="none" strike="noStrike" baseline="0" dirty="0">
                <a:latin typeface="NimbusRomNo9L-Regu"/>
              </a:rPr>
              <a:t>T        </a:t>
            </a:r>
            <a:r>
              <a:rPr lang="pt-BR" sz="1800" dirty="0" err="1">
                <a:latin typeface="NimbusRomNo9L-Regu"/>
              </a:rPr>
              <a:t>First</a:t>
            </a:r>
            <a:r>
              <a:rPr lang="pt-BR" sz="1800" dirty="0">
                <a:latin typeface="NimbusRomNo9L-Regu"/>
              </a:rPr>
              <a:t> in, </a:t>
            </a:r>
            <a:r>
              <a:rPr lang="pt-BR" sz="1800" dirty="0" err="1">
                <a:latin typeface="NimbusRomNo9L-Regu"/>
              </a:rPr>
              <a:t>First</a:t>
            </a:r>
            <a:r>
              <a:rPr lang="pt-BR" sz="1800" dirty="0">
                <a:latin typeface="NimbusRomNo9L-Regu"/>
              </a:rPr>
              <a:t> out (</a:t>
            </a:r>
            <a:r>
              <a:rPr lang="pt-BR" sz="1800" i="0" u="none" strike="noStrike" baseline="0" dirty="0">
                <a:latin typeface="NimbusRomNo9L-Regu"/>
              </a:rPr>
              <a:t>FCFS) </a:t>
            </a:r>
            <a:r>
              <a:rPr lang="pt-BR" sz="1800" i="0" u="none" strike="noStrike" baseline="0" dirty="0" err="1">
                <a:latin typeface="NimbusRomNo9L-Regu"/>
              </a:rPr>
              <a:t>policy</a:t>
            </a:r>
            <a:endParaRPr lang="en-US" sz="1600" dirty="0"/>
          </a:p>
        </p:txBody>
      </p:sp>
      <p:cxnSp>
        <p:nvCxnSpPr>
          <p:cNvPr id="25" name="Conector: Curvo 24">
            <a:extLst>
              <a:ext uri="{FF2B5EF4-FFF2-40B4-BE49-F238E27FC236}">
                <a16:creationId xmlns:a16="http://schemas.microsoft.com/office/drawing/2014/main" id="{716F219F-77C1-83C2-97FA-785581E42F0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83713" y="1144932"/>
            <a:ext cx="198159" cy="2430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Google Shape;72;p14">
            <a:extLst>
              <a:ext uri="{FF2B5EF4-FFF2-40B4-BE49-F238E27FC236}">
                <a16:creationId xmlns:a16="http://schemas.microsoft.com/office/drawing/2014/main" id="{B4F36EA8-FD92-981F-A083-38E966165966}"/>
              </a:ext>
            </a:extLst>
          </p:cNvPr>
          <p:cNvSpPr txBox="1">
            <a:spLocks/>
          </p:cNvSpPr>
          <p:nvPr/>
        </p:nvSpPr>
        <p:spPr>
          <a:xfrm>
            <a:off x="1290383" y="979595"/>
            <a:ext cx="1414957" cy="33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just">
              <a:lnSpc>
                <a:spcPct val="100000"/>
              </a:lnSpc>
              <a:buFont typeface="Arial"/>
              <a:buNone/>
            </a:pPr>
            <a:r>
              <a:rPr lang="en-US" sz="1100" dirty="0"/>
              <a:t>Drone for takeoff</a:t>
            </a:r>
          </a:p>
        </p:txBody>
      </p:sp>
      <p:cxnSp>
        <p:nvCxnSpPr>
          <p:cNvPr id="27" name="Conector: Curvo 26">
            <a:extLst>
              <a:ext uri="{FF2B5EF4-FFF2-40B4-BE49-F238E27FC236}">
                <a16:creationId xmlns:a16="http://schemas.microsoft.com/office/drawing/2014/main" id="{56E88C67-A82E-3669-656D-931A6E8945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62183" y="1272882"/>
            <a:ext cx="198159" cy="2430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Google Shape;72;p14">
            <a:extLst>
              <a:ext uri="{FF2B5EF4-FFF2-40B4-BE49-F238E27FC236}">
                <a16:creationId xmlns:a16="http://schemas.microsoft.com/office/drawing/2014/main" id="{1D4F7358-1A1A-51E4-6081-9D31F1C686CE}"/>
              </a:ext>
            </a:extLst>
          </p:cNvPr>
          <p:cNvSpPr txBox="1">
            <a:spLocks/>
          </p:cNvSpPr>
          <p:nvPr/>
        </p:nvSpPr>
        <p:spPr>
          <a:xfrm>
            <a:off x="2411759" y="1111081"/>
            <a:ext cx="1414957" cy="33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just">
              <a:lnSpc>
                <a:spcPct val="100000"/>
              </a:lnSpc>
              <a:buFont typeface="Arial"/>
              <a:buNone/>
            </a:pPr>
            <a:r>
              <a:rPr lang="en-US" sz="1100" dirty="0"/>
              <a:t>Drone for landing</a:t>
            </a:r>
          </a:p>
        </p:txBody>
      </p:sp>
    </p:spTree>
    <p:extLst>
      <p:ext uri="{BB962C8B-B14F-4D97-AF65-F5344CB8AC3E}">
        <p14:creationId xmlns:p14="http://schemas.microsoft.com/office/powerpoint/2010/main" val="371019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99" y="156882"/>
            <a:ext cx="4692349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DREMS Sequencing Algorithm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BF7C158A-079B-6CAA-9817-68AE396FF43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4620340" cy="3416400"/>
              </a:xfrm>
            </p:spPr>
            <p:txBody>
              <a:bodyPr/>
              <a:lstStyle/>
              <a:p>
                <a:pPr algn="just"/>
                <a:r>
                  <a:rPr lang="en-US" sz="1200" dirty="0"/>
                  <a:t>Drone at the queue for takeoff waits for clearance to takeoff</a:t>
                </a:r>
              </a:p>
              <a:p>
                <a:pPr algn="just"/>
                <a:r>
                  <a:rPr lang="en-US" sz="1200" dirty="0"/>
                  <a:t>Returning drone receives a </a:t>
                </a:r>
                <a:r>
                  <a:rPr lang="en-US" sz="1200" b="1" dirty="0"/>
                  <a:t>“hold position” </a:t>
                </a:r>
                <a:r>
                  <a:rPr lang="en-US" sz="1200" dirty="0"/>
                  <a:t>message</a:t>
                </a:r>
                <a:r>
                  <a:rPr lang="en-US" sz="1200" b="1" dirty="0"/>
                  <a:t> </a:t>
                </a:r>
                <a:r>
                  <a:rPr lang="en-US" sz="1200" dirty="0"/>
                  <a:t>and waits at the same point it entered until it gets a </a:t>
                </a:r>
                <a:r>
                  <a:rPr lang="en-US" sz="1200" b="1" dirty="0"/>
                  <a:t>“clear to land”</a:t>
                </a:r>
                <a:r>
                  <a:rPr lang="en-US" sz="1200" dirty="0"/>
                  <a:t> message.</a:t>
                </a:r>
              </a:p>
              <a:p>
                <a:pPr algn="just"/>
                <a:r>
                  <a:rPr lang="en-US" sz="1200" dirty="0"/>
                  <a:t>After </a:t>
                </a:r>
                <a14:m>
                  <m:oMath xmlns:m="http://schemas.openxmlformats.org/officeDocument/2006/math">
                    <m:r>
                      <a:rPr lang="pt-BR" sz="1200" b="0" i="1" smtClean="0">
                        <a:latin typeface="Cambria Math" panose="02040503050406030204" pitchFamily="18" charset="0"/>
                      </a:rPr>
                      <m:t>𝑇𝑠</m:t>
                    </m:r>
                    <m:r>
                      <a:rPr lang="pt-BR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seconds, DREMS allows the next drone in the queue to use the </a:t>
                </a:r>
                <a:r>
                  <a:rPr lang="en-US" sz="1200" dirty="0" err="1"/>
                  <a:t>dronepad</a:t>
                </a:r>
                <a:r>
                  <a:rPr lang="en-US" sz="1200" dirty="0"/>
                  <a:t> </a:t>
                </a:r>
              </a:p>
              <a:p>
                <a:pPr algn="just"/>
                <a:r>
                  <a:rPr lang="en-US" sz="1200" dirty="0"/>
                  <a:t>Limit of </a:t>
                </a:r>
                <a14:m>
                  <m:oMath xmlns:m="http://schemas.openxmlformats.org/officeDocument/2006/math">
                    <m:r>
                      <a:rPr lang="pt-BR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12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1200" dirty="0"/>
                  <a:t> drones waiting to land around the coverage area, so that there is space for drones taking off to exit the DMS area.</a:t>
                </a:r>
              </a:p>
              <a:p>
                <a:pPr algn="just"/>
                <a:r>
                  <a:rPr lang="en-US" sz="1200" b="1" dirty="0"/>
                  <a:t>Space saturated (</a:t>
                </a:r>
                <a14:m>
                  <m:oMath xmlns:m="http://schemas.openxmlformats.org/officeDocument/2006/math">
                    <m:r>
                      <a:rPr lang="pt-BR" sz="12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BR" sz="12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12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1200" b="1" dirty="0"/>
                  <a:t>):</a:t>
                </a:r>
                <a:r>
                  <a:rPr lang="en-US" sz="1200" dirty="0"/>
                  <a:t> a drone willing to land is sent </a:t>
                </a:r>
                <a14:m>
                  <m:oMath xmlns:m="http://schemas.openxmlformats.org/officeDocument/2006/math">
                    <m:r>
                      <a:rPr lang="pt-BR" sz="1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1200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pt-BR" sz="1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/>
                  <a:t> backward in the opposite direction it arrived. Then, it tries to approach again for landing</a:t>
                </a:r>
                <a:endParaRPr lang="pt-BR" sz="1200" dirty="0"/>
              </a:p>
            </p:txBody>
          </p:sp>
        </mc:Choice>
        <mc:Fallback>
          <p:sp>
            <p:nvSpPr>
              <p:cNvPr id="5" name="Espaço Reservado para Texto 4">
                <a:extLst>
                  <a:ext uri="{FF2B5EF4-FFF2-40B4-BE49-F238E27FC236}">
                    <a16:creationId xmlns:a16="http://schemas.microsoft.com/office/drawing/2014/main" id="{BF7C158A-079B-6CAA-9817-68AE396FF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4620340" cy="3416400"/>
              </a:xfrm>
              <a:blipFill>
                <a:blip r:embed="rId4"/>
                <a:stretch>
                  <a:fillRect r="-1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ED1C3335-A9FA-4170-2AEA-4C37BF5F2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972" y="1105816"/>
            <a:ext cx="3697148" cy="3031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713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99" y="156882"/>
            <a:ext cx="4764357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Results – Number of collisions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7C158A-079B-6CAA-9817-68AE396F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020" y="1094404"/>
            <a:ext cx="2664296" cy="840126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200" b="0" i="0" u="none" strike="noStrike" baseline="0" dirty="0">
                <a:latin typeface="NimbusRomNo9L-Regu"/>
              </a:rPr>
              <a:t>Number of collisions for different flight stages at a rate </a:t>
            </a:r>
            <a:r>
              <a:rPr lang="en-US" sz="1200" b="0" i="0" u="none" strike="noStrike" baseline="0" dirty="0">
                <a:latin typeface="CMR8"/>
              </a:rPr>
              <a:t>= </a:t>
            </a:r>
            <a:r>
              <a:rPr lang="en-US" sz="1200" dirty="0">
                <a:latin typeface="NimbusRomNo9L-Regu"/>
              </a:rPr>
              <a:t>1</a:t>
            </a:r>
            <a:r>
              <a:rPr lang="en-US" sz="1200" b="0" i="0" u="none" strike="noStrike" baseline="0" dirty="0">
                <a:latin typeface="NimbusRomNo9L-Regu"/>
              </a:rPr>
              <a:t> drones/min</a:t>
            </a:r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DE1558-04C7-A259-6488-541422074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190" y="1612101"/>
            <a:ext cx="3761956" cy="23951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802F7BF-9AEC-62A7-1FA3-459987CBC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24" y="1635646"/>
            <a:ext cx="728657" cy="9456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99FD67-035F-04C4-13FB-D01D05463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54" y="1633062"/>
            <a:ext cx="767303" cy="94561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4C0139-FDED-6603-7442-A44DB4896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08" y="3061602"/>
            <a:ext cx="498727" cy="9456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7761097-2F1E-6958-6A3C-EA976758E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9949" y="3071837"/>
            <a:ext cx="1008112" cy="94561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EABBDDF-846F-B54E-B24E-C54A52BE3718}"/>
              </a:ext>
            </a:extLst>
          </p:cNvPr>
          <p:cNvCxnSpPr/>
          <p:nvPr/>
        </p:nvCxnSpPr>
        <p:spPr>
          <a:xfrm>
            <a:off x="6300192" y="1635646"/>
            <a:ext cx="0" cy="869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559A606-7C98-6132-3C3C-A653198D11A1}"/>
              </a:ext>
            </a:extLst>
          </p:cNvPr>
          <p:cNvCxnSpPr/>
          <p:nvPr/>
        </p:nvCxnSpPr>
        <p:spPr>
          <a:xfrm>
            <a:off x="4788024" y="2675448"/>
            <a:ext cx="3223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B425D44-DA90-8562-1107-A97110C1E454}"/>
              </a:ext>
            </a:extLst>
          </p:cNvPr>
          <p:cNvCxnSpPr/>
          <p:nvPr/>
        </p:nvCxnSpPr>
        <p:spPr>
          <a:xfrm>
            <a:off x="6293317" y="2856427"/>
            <a:ext cx="0" cy="869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32BFFB42-0DDB-81BA-B1C6-007A624590A8}"/>
              </a:ext>
            </a:extLst>
          </p:cNvPr>
          <p:cNvSpPr txBox="1">
            <a:spLocks/>
          </p:cNvSpPr>
          <p:nvPr/>
        </p:nvSpPr>
        <p:spPr>
          <a:xfrm>
            <a:off x="4453062" y="2751363"/>
            <a:ext cx="1879221" cy="34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pt-BR" sz="1200" b="1" dirty="0"/>
              <a:t>Landing </a:t>
            </a:r>
            <a:r>
              <a:rPr lang="pt-BR" sz="1200" b="1" dirty="0" err="1"/>
              <a:t>and</a:t>
            </a:r>
            <a:r>
              <a:rPr lang="pt-BR" sz="1200" b="1" dirty="0"/>
              <a:t> </a:t>
            </a:r>
            <a:r>
              <a:rPr lang="pt-BR" sz="1200" b="1" dirty="0" err="1"/>
              <a:t>Takeoff</a:t>
            </a:r>
            <a:endParaRPr lang="pt-BR" sz="1200" b="1" dirty="0"/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AF12CA4D-3849-5FE0-3B2B-D7A647C1D1D6}"/>
              </a:ext>
            </a:extLst>
          </p:cNvPr>
          <p:cNvSpPr txBox="1">
            <a:spLocks/>
          </p:cNvSpPr>
          <p:nvPr/>
        </p:nvSpPr>
        <p:spPr>
          <a:xfrm>
            <a:off x="4928236" y="1290890"/>
            <a:ext cx="928874" cy="34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pt-BR" sz="1200" b="1" dirty="0" err="1"/>
              <a:t>Takeoff</a:t>
            </a:r>
            <a:endParaRPr lang="pt-BR" sz="1200" b="1" dirty="0"/>
          </a:p>
        </p:txBody>
      </p:sp>
      <p:sp>
        <p:nvSpPr>
          <p:cNvPr id="16" name="Espaço Reservado para Texto 4">
            <a:extLst>
              <a:ext uri="{FF2B5EF4-FFF2-40B4-BE49-F238E27FC236}">
                <a16:creationId xmlns:a16="http://schemas.microsoft.com/office/drawing/2014/main" id="{12433D1E-BFE9-E005-0CB9-E969C977F437}"/>
              </a:ext>
            </a:extLst>
          </p:cNvPr>
          <p:cNvSpPr txBox="1">
            <a:spLocks/>
          </p:cNvSpPr>
          <p:nvPr/>
        </p:nvSpPr>
        <p:spPr>
          <a:xfrm>
            <a:off x="6588224" y="1257397"/>
            <a:ext cx="928874" cy="34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pt-BR" sz="1200" b="1" dirty="0"/>
              <a:t>Landing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5661F162-592E-0453-F5A9-B667154BC31E}"/>
              </a:ext>
            </a:extLst>
          </p:cNvPr>
          <p:cNvSpPr txBox="1">
            <a:spLocks/>
          </p:cNvSpPr>
          <p:nvPr/>
        </p:nvSpPr>
        <p:spPr>
          <a:xfrm>
            <a:off x="6684442" y="2769641"/>
            <a:ext cx="928874" cy="34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pt-BR" sz="1200" b="1" dirty="0"/>
              <a:t>Cruise</a:t>
            </a:r>
          </a:p>
        </p:txBody>
      </p:sp>
    </p:spTree>
    <p:extLst>
      <p:ext uri="{BB962C8B-B14F-4D97-AF65-F5344CB8AC3E}">
        <p14:creationId xmlns:p14="http://schemas.microsoft.com/office/powerpoint/2010/main" val="341818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99" y="156882"/>
            <a:ext cx="4764357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Results – Number of collisions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7C158A-079B-6CAA-9817-68AE396F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6613" y="1018347"/>
            <a:ext cx="2664296" cy="840126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200" b="0" i="0" u="none" strike="noStrike" baseline="0" dirty="0">
                <a:latin typeface="NimbusRomNo9L-Regu"/>
              </a:rPr>
              <a:t>Number of collisions for different flight stages at a rate </a:t>
            </a:r>
            <a:r>
              <a:rPr lang="en-US" sz="1200" b="0" i="0" u="none" strike="noStrike" baseline="0" dirty="0">
                <a:latin typeface="CMR8"/>
              </a:rPr>
              <a:t>= 4</a:t>
            </a:r>
            <a:r>
              <a:rPr lang="en-US" sz="1200" b="0" i="0" u="none" strike="noStrike" baseline="0" dirty="0">
                <a:latin typeface="NimbusRomNo9L-Regu"/>
              </a:rPr>
              <a:t> drones/min</a:t>
            </a:r>
            <a:endParaRPr lang="pt-BR" sz="1200" dirty="0"/>
          </a:p>
        </p:txBody>
      </p:sp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id="{1FA02891-79E8-4AC9-A4EB-59CC22ABA62E}"/>
              </a:ext>
            </a:extLst>
          </p:cNvPr>
          <p:cNvSpPr txBox="1">
            <a:spLocks/>
          </p:cNvSpPr>
          <p:nvPr/>
        </p:nvSpPr>
        <p:spPr>
          <a:xfrm>
            <a:off x="6148355" y="1018347"/>
            <a:ext cx="2664296" cy="84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en-US" sz="1200" dirty="0">
                <a:latin typeface="NimbusRomNo9L-Regu"/>
              </a:rPr>
              <a:t>Number of collisions for different flight stages at a rate </a:t>
            </a:r>
            <a:r>
              <a:rPr lang="en-US" sz="1200" dirty="0">
                <a:latin typeface="CMR8"/>
              </a:rPr>
              <a:t>= </a:t>
            </a:r>
            <a:r>
              <a:rPr lang="en-US" sz="1200" dirty="0">
                <a:latin typeface="NimbusRomNo9L-Regu"/>
              </a:rPr>
              <a:t>8 drones/min</a:t>
            </a:r>
            <a:endParaRPr lang="pt-BR" sz="1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B9849FF-FBCE-A851-F731-C290756D6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296" y="1740084"/>
            <a:ext cx="3155913" cy="20092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575B44-84B5-4CB2-904B-01B17E7E4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863" y="1763091"/>
            <a:ext cx="3155910" cy="200926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346A96B-B67B-724D-B72F-C2B061FCE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63" y="1714614"/>
            <a:ext cx="3155912" cy="2009264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613303D5-DA0F-2035-EE86-5C3002451D63}"/>
              </a:ext>
            </a:extLst>
          </p:cNvPr>
          <p:cNvSpPr txBox="1">
            <a:spLocks/>
          </p:cNvSpPr>
          <p:nvPr/>
        </p:nvSpPr>
        <p:spPr>
          <a:xfrm>
            <a:off x="277860" y="1018347"/>
            <a:ext cx="2664296" cy="84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en-US" sz="1200" dirty="0">
                <a:latin typeface="NimbusRomNo9L-Regu"/>
              </a:rPr>
              <a:t>Number of collisions for different flight stages at a rate </a:t>
            </a:r>
            <a:r>
              <a:rPr lang="en-US" sz="1200" dirty="0">
                <a:latin typeface="CMR8"/>
              </a:rPr>
              <a:t>= 2</a:t>
            </a:r>
            <a:r>
              <a:rPr lang="en-US" sz="1200" dirty="0">
                <a:latin typeface="NimbusRomNo9L-Regu"/>
              </a:rPr>
              <a:t> drones/min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5865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99" y="156882"/>
            <a:ext cx="5916485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Results – sequencing queue over time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EE8CAE-9E9A-A2FD-8C33-6E964F5FA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47614"/>
            <a:ext cx="4532349" cy="288559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F9CE611-6B3A-8B63-C8AE-1A97E4A14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316" y="1050599"/>
            <a:ext cx="4779072" cy="30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5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99" y="156882"/>
            <a:ext cx="2028053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Conclusions 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Texto 4">
            <a:extLst>
              <a:ext uri="{FF2B5EF4-FFF2-40B4-BE49-F238E27FC236}">
                <a16:creationId xmlns:a16="http://schemas.microsoft.com/office/drawing/2014/main" id="{93DB34BA-531C-9EC6-BB3F-C16DB480D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936" y="943437"/>
            <a:ext cx="7128792" cy="3416400"/>
          </a:xfrm>
        </p:spPr>
        <p:txBody>
          <a:bodyPr/>
          <a:lstStyle/>
          <a:p>
            <a:pPr marL="139700" indent="0" algn="just">
              <a:buNone/>
            </a:pPr>
            <a:r>
              <a:rPr lang="en-US" dirty="0"/>
              <a:t>1) Safety is the fundamental requirement, as a zero collision approach is needed to encourage the adoption of this modality of delivery service.</a:t>
            </a:r>
          </a:p>
          <a:p>
            <a:pPr marL="482600" indent="-342900" algn="just">
              <a:buAutoNum type="arabicParenR"/>
            </a:pPr>
            <a:endParaRPr lang="en-US" dirty="0"/>
          </a:p>
          <a:p>
            <a:pPr marL="139700" indent="0" algn="just">
              <a:buNone/>
            </a:pPr>
            <a:r>
              <a:rPr lang="en-US" dirty="0"/>
              <a:t>2) A drone sequencing approach is necessary for the purpose of a delivery service with a </a:t>
            </a:r>
            <a:r>
              <a:rPr lang="en-US" b="1" dirty="0"/>
              <a:t>high density </a:t>
            </a:r>
            <a:r>
              <a:rPr lang="en-US" dirty="0"/>
              <a:t>of smaller drones</a:t>
            </a:r>
          </a:p>
          <a:p>
            <a:pPr marL="139700" indent="0" algn="just">
              <a:buNone/>
            </a:pPr>
            <a:endParaRPr lang="en-US" dirty="0"/>
          </a:p>
          <a:p>
            <a:pPr marL="139700" indent="0" algn="just">
              <a:buNone/>
            </a:pPr>
            <a:r>
              <a:rPr lang="en-US" dirty="0"/>
              <a:t>3) At lower order rates, DREMS system can achieve both safe and efficient requirements. </a:t>
            </a:r>
          </a:p>
          <a:p>
            <a:pPr marL="139700" indent="0" algn="just">
              <a:buNone/>
            </a:pPr>
            <a:endParaRPr lang="en-US" dirty="0"/>
          </a:p>
          <a:p>
            <a:pPr marL="139700" indent="0" algn="just">
              <a:buNone/>
            </a:pPr>
            <a:r>
              <a:rPr lang="en-US" dirty="0"/>
              <a:t>4) The unmanaged approach is catastrophic, resulting in high collision rates in different flight stages , even with an anti-collision algorithm.</a:t>
            </a:r>
          </a:p>
        </p:txBody>
      </p:sp>
    </p:spTree>
    <p:extLst>
      <p:ext uri="{BB962C8B-B14F-4D97-AF65-F5344CB8AC3E}">
        <p14:creationId xmlns:p14="http://schemas.microsoft.com/office/powerpoint/2010/main" val="3231084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99" y="156882"/>
            <a:ext cx="2028053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Conclusions 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Texto 4">
            <a:extLst>
              <a:ext uri="{FF2B5EF4-FFF2-40B4-BE49-F238E27FC236}">
                <a16:creationId xmlns:a16="http://schemas.microsoft.com/office/drawing/2014/main" id="{93DB34BA-531C-9EC6-BB3F-C16DB480D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1017661"/>
            <a:ext cx="7200799" cy="3416400"/>
          </a:xfrm>
        </p:spPr>
        <p:txBody>
          <a:bodyPr/>
          <a:lstStyle/>
          <a:p>
            <a:pPr marL="139700" indent="0" algn="just">
              <a:buNone/>
            </a:pPr>
            <a:r>
              <a:rPr lang="en-US" dirty="0"/>
              <a:t>5) </a:t>
            </a:r>
            <a:r>
              <a:rPr lang="en-US" b="1" dirty="0"/>
              <a:t>Efficiency</a:t>
            </a:r>
            <a:r>
              <a:rPr lang="en-US" dirty="0"/>
              <a:t> is also needed because lower rates will underutilize the </a:t>
            </a:r>
            <a:r>
              <a:rPr lang="en-US" dirty="0" err="1"/>
              <a:t>dronepads</a:t>
            </a:r>
            <a:r>
              <a:rPr lang="en-US" dirty="0"/>
              <a:t> and other ground infrastructure and reduce customer delivery rates.</a:t>
            </a:r>
          </a:p>
          <a:p>
            <a:pPr marL="139700" indent="0" algn="just">
              <a:buNone/>
            </a:pPr>
            <a:endParaRPr lang="en-US" dirty="0"/>
          </a:p>
          <a:p>
            <a:pPr marL="139700" indent="0" algn="just">
              <a:buNone/>
            </a:pPr>
            <a:r>
              <a:rPr lang="en-US" dirty="0"/>
              <a:t>6) There must be a </a:t>
            </a:r>
            <a:r>
              <a:rPr lang="en-US" b="1" dirty="0"/>
              <a:t>balance</a:t>
            </a:r>
            <a:r>
              <a:rPr lang="en-US" dirty="0"/>
              <a:t> between the scheduling of landings and takeoffs, with a higher priority assigned to landing, as it decreases the drone density in the airspace and the risk of running out of battery charge. </a:t>
            </a:r>
          </a:p>
          <a:p>
            <a:pPr marL="139700" indent="0" algn="just">
              <a:buNone/>
            </a:pPr>
            <a:endParaRPr lang="en-US" dirty="0"/>
          </a:p>
          <a:p>
            <a:pPr marL="139700" indent="0" algn="just">
              <a:buNone/>
            </a:pPr>
            <a:r>
              <a:rPr lang="en-US" dirty="0"/>
              <a:t>7) Implemented DREMS is a </a:t>
            </a:r>
            <a:r>
              <a:rPr lang="en-US" b="1" dirty="0"/>
              <a:t>first step</a:t>
            </a:r>
            <a:r>
              <a:rPr lang="en-US" dirty="0"/>
              <a:t>, leaving room for different strategies and algorithms to provide an adequate solution for this research challenge</a:t>
            </a:r>
          </a:p>
          <a:p>
            <a:pPr marL="139700" indent="0" algn="just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1922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0" y="-7075"/>
            <a:ext cx="9144000" cy="70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References</a:t>
            </a:r>
            <a:r>
              <a:rPr lang="pt-BR" sz="2600" b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987574"/>
            <a:ext cx="8913654" cy="3600400"/>
          </a:xfrm>
        </p:spPr>
        <p:txBody>
          <a:bodyPr/>
          <a:lstStyle/>
          <a:p>
            <a:pPr>
              <a:lnSpc>
                <a:spcPct val="118000"/>
              </a:lnSpc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[1]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B.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Alkouz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B.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Shahzaad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A.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Bouguettaya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“Service-based drone delivery,” in 2021 IEEE 7</a:t>
            </a:r>
            <a:r>
              <a:rPr lang="en-US" sz="1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International Conference on Collaboration and Internet Computing (CIC), pp. 68–76, IEEE, 2021.</a:t>
            </a:r>
          </a:p>
          <a:p>
            <a:pPr>
              <a:lnSpc>
                <a:spcPct val="118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[2] R. Rumba and A. Nikitenko, “The wild west of drones: A review on autonomous-UAV traffic-management,” in 2020 International conference on unmanned aircraft systems (ICUAS), pp. 1317–1322, IEEE, 2020.</a:t>
            </a:r>
          </a:p>
          <a:p>
            <a:pPr>
              <a:lnSpc>
                <a:spcPct val="118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[3] P. Pradeep and P. Wei, “Heuristic approach for arrival sequencing and scheduling for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eVTOL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aircraft in on-demand urban air mobility,” in 2018 IEEE/AIAA 37th Digital Avionics Systems Conference (DASC), pp. 1–7, IEEE, 2018.</a:t>
            </a:r>
          </a:p>
          <a:p>
            <a:pPr>
              <a:lnSpc>
                <a:spcPct val="118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[4] I. C.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Kleinbekman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M. A.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Mitici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P. Wei, “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eVTOL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arrival sequencing and scheduling for on-demand urban air mobility,” in 2018 IEEE/AIAA 37th Digital Avionics Systems Conference (DASC), pp. 1–7, IEEE, 2018.</a:t>
            </a:r>
          </a:p>
          <a:p>
            <a:pPr>
              <a:lnSpc>
                <a:spcPct val="118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[5] K. Song and H. Yeo, “Development of optimal scheduling strategy and approach control model of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multicopter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VTOL aircraft for urban air mobility (UAM) operation,” Transportation research Part C: emerging technologies, vol. 128, p. 103181, 2021.</a:t>
            </a: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1">
                <a:solidFill>
                  <a:schemeClr val="dk2"/>
                </a:solidFill>
              </a:rPr>
              <a:t>19</a:t>
            </a:fld>
            <a:endParaRPr sz="1200" b="1" dirty="0">
              <a:solidFill>
                <a:schemeClr val="dk2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486" y="72911"/>
            <a:ext cx="479948" cy="45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168" y="98374"/>
            <a:ext cx="1227926" cy="34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1799" y="98374"/>
            <a:ext cx="1774883" cy="34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2734" y="77489"/>
            <a:ext cx="496800" cy="46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39337" y="50024"/>
            <a:ext cx="440470" cy="48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3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6F55B7-DD35-94AA-8804-EEBEB856D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4544" y="-236562"/>
            <a:ext cx="9927011" cy="50379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8C5E1EC-E33C-68EA-8ED9-9B7F52C69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385" y="2833909"/>
            <a:ext cx="864096" cy="864096"/>
          </a:xfrm>
          <a:prstGeom prst="rect">
            <a:avLst/>
          </a:prstGeom>
        </p:spPr>
      </p:pic>
      <p:sp>
        <p:nvSpPr>
          <p:cNvPr id="11" name="Seta: Curva para Baixo 10">
            <a:extLst>
              <a:ext uri="{FF2B5EF4-FFF2-40B4-BE49-F238E27FC236}">
                <a16:creationId xmlns:a16="http://schemas.microsoft.com/office/drawing/2014/main" id="{E528A2D4-F376-8490-09E3-7D82A993B084}"/>
              </a:ext>
            </a:extLst>
          </p:cNvPr>
          <p:cNvSpPr/>
          <p:nvPr/>
        </p:nvSpPr>
        <p:spPr>
          <a:xfrm>
            <a:off x="3147329" y="2275720"/>
            <a:ext cx="1008112" cy="576064"/>
          </a:xfrm>
          <a:prstGeom prst="curvedDownArrow">
            <a:avLst>
              <a:gd name="adj1" fmla="val 13095"/>
              <a:gd name="adj2" fmla="val 62345"/>
              <a:gd name="adj3" fmla="val 4183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9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0" y="-7075"/>
            <a:ext cx="9144000" cy="70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err="1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References</a:t>
            </a:r>
            <a:r>
              <a:rPr lang="pt-BR" sz="2600" b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987574"/>
            <a:ext cx="8913654" cy="3600400"/>
          </a:xfrm>
        </p:spPr>
        <p:txBody>
          <a:bodyPr/>
          <a:lstStyle/>
          <a:p>
            <a:pPr>
              <a:lnSpc>
                <a:spcPct val="118000"/>
              </a:lnSpc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[6] F. M. C. de Oliveira, L. F. Bittencourt, R. A. C. Bianchi, and C. A. Kamienski, “Drones in the Big City: Autonomous Collision Avoidance for Aerial Delivery Services,” Manuscript submitted for publication, 2023.</a:t>
            </a:r>
          </a:p>
          <a:p>
            <a:pPr>
              <a:lnSpc>
                <a:spcPct val="118000"/>
              </a:lnSpc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[7]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A. Al-Mousa, B. H.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Sababha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N. Al-Madi, A.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Barghouthi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R.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Younisse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“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UTSim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 framework and simulator for UAV air traffic integration, control, and communication,” International Journal of Advanced Robotic Systems, vol. 16, no. 5, p. 1729881419870937, 2019</a:t>
            </a: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1">
                <a:solidFill>
                  <a:schemeClr val="dk2"/>
                </a:solidFill>
              </a:rPr>
              <a:t>20</a:t>
            </a:fld>
            <a:endParaRPr sz="1200" b="1" dirty="0">
              <a:solidFill>
                <a:schemeClr val="dk2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486" y="72911"/>
            <a:ext cx="479948" cy="45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168" y="98374"/>
            <a:ext cx="1227926" cy="34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1799" y="98374"/>
            <a:ext cx="1774883" cy="34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2734" y="77489"/>
            <a:ext cx="496800" cy="46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39337" y="50024"/>
            <a:ext cx="440470" cy="48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39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0" y="-7075"/>
            <a:ext cx="9144000" cy="70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25" y="4456601"/>
            <a:ext cx="654304" cy="60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205" y="4518025"/>
            <a:ext cx="178924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4800" y="4441832"/>
            <a:ext cx="2520648" cy="53879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1543457" y="2012808"/>
            <a:ext cx="61077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l201867@dac.unicamp.br</a:t>
            </a:r>
            <a:endParaRPr sz="19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http://interscity.org</a:t>
            </a:r>
            <a:endParaRPr sz="30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8575" y="-7073"/>
            <a:ext cx="3982050" cy="10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8622" y="1316548"/>
            <a:ext cx="1026120" cy="10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78675" y="1265791"/>
            <a:ext cx="1026125" cy="1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7" y="1017725"/>
            <a:ext cx="6727966" cy="1974779"/>
          </a:xfrm>
          <a:prstGeom prst="rect">
            <a:avLst/>
          </a:prstGeom>
        </p:spPr>
      </p:pic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Collision</a:t>
            </a:r>
            <a:r>
              <a:rPr lang="pt-BR" sz="26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600" b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Avoidance</a:t>
            </a:r>
            <a:r>
              <a:rPr lang="pt-BR" sz="26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Approaches</a:t>
            </a:r>
            <a:endParaRPr sz="26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74242" y="1275605"/>
            <a:ext cx="4520700" cy="3265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139700" indent="0">
              <a:buNone/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Real-time performance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ym typeface="Roboto"/>
              </a:rPr>
              <a:t>Dynamics </a:t>
            </a:r>
            <a:r>
              <a:rPr lang="pt-BR" sz="2000" dirty="0" err="1">
                <a:sym typeface="Roboto"/>
              </a:rPr>
              <a:t>of</a:t>
            </a:r>
            <a:r>
              <a:rPr lang="pt-BR" sz="2000" dirty="0">
                <a:sym typeface="Roboto"/>
              </a:rPr>
              <a:t> </a:t>
            </a:r>
            <a:r>
              <a:rPr lang="pt-BR" sz="2000" dirty="0" err="1">
                <a:sym typeface="Roboto"/>
              </a:rPr>
              <a:t>drones</a:t>
            </a:r>
            <a:r>
              <a:rPr lang="pt-BR" sz="2000" dirty="0">
                <a:sym typeface="Roboto"/>
              </a:rPr>
              <a:t> </a:t>
            </a:r>
            <a:r>
              <a:rPr lang="pt-BR" sz="2000" dirty="0" err="1">
                <a:sym typeface="Roboto"/>
              </a:rPr>
              <a:t>and</a:t>
            </a:r>
            <a:r>
              <a:rPr lang="pt-BR" sz="2000" dirty="0">
                <a:sym typeface="Roboto"/>
              </a:rPr>
              <a:t> </a:t>
            </a:r>
            <a:r>
              <a:rPr lang="pt-BR" sz="2000" dirty="0" err="1">
                <a:sym typeface="Roboto"/>
              </a:rPr>
              <a:t>obstacles</a:t>
            </a:r>
            <a:endParaRPr lang="pt-BR" sz="2000" dirty="0"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pt-BR" sz="2000" dirty="0" err="1">
                <a:sym typeface="Roboto"/>
              </a:rPr>
              <a:t>Dynamic</a:t>
            </a:r>
            <a:r>
              <a:rPr lang="pt-BR" sz="2000" dirty="0">
                <a:sym typeface="Roboto"/>
              </a:rPr>
              <a:t> </a:t>
            </a:r>
            <a:r>
              <a:rPr lang="pt-BR" sz="2000" dirty="0" err="1">
                <a:sym typeface="Roboto"/>
              </a:rPr>
              <a:t>environments</a:t>
            </a:r>
            <a:endParaRPr lang="pt-BR" sz="2000" dirty="0">
              <a:sym typeface="Roboto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4679711" y="1275605"/>
            <a:ext cx="4341445" cy="3265253"/>
          </a:xfrm>
        </p:spPr>
        <p:txBody>
          <a:bodyPr/>
          <a:lstStyle/>
          <a:p>
            <a:endParaRPr lang="pt-BR" sz="2000" dirty="0">
              <a:sym typeface="Roboto"/>
            </a:endParaRPr>
          </a:p>
          <a:p>
            <a:endParaRPr lang="pt-BR" sz="2000" dirty="0">
              <a:sym typeface="Roboto"/>
            </a:endParaRPr>
          </a:p>
          <a:p>
            <a:endParaRPr lang="pt-BR" sz="2000" dirty="0">
              <a:sym typeface="Roboto"/>
            </a:endParaRPr>
          </a:p>
          <a:p>
            <a:endParaRPr lang="pt-BR" sz="2000" dirty="0">
              <a:sym typeface="Roboto"/>
            </a:endParaRPr>
          </a:p>
          <a:p>
            <a:endParaRPr lang="pt-BR" sz="2000" dirty="0"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ym typeface="Roboto"/>
              </a:rPr>
              <a:t>Outdoors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ym typeface="Roboto"/>
              </a:rPr>
              <a:t>3D</a:t>
            </a:r>
            <a:endParaRPr lang="pt-BR" sz="2000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 dirty="0"/>
          </a:p>
        </p:txBody>
      </p:sp>
      <p:sp>
        <p:nvSpPr>
          <p:cNvPr id="73" name="Google Shape;73;p14"/>
          <p:cNvSpPr/>
          <p:nvPr/>
        </p:nvSpPr>
        <p:spPr>
          <a:xfrm>
            <a:off x="10100" y="934775"/>
            <a:ext cx="7914600" cy="2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Elipse 2"/>
          <p:cNvSpPr/>
          <p:nvPr/>
        </p:nvSpPr>
        <p:spPr>
          <a:xfrm flipH="1">
            <a:off x="1043608" y="2048933"/>
            <a:ext cx="1728192" cy="120145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8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51515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Outline</a:t>
            </a:r>
            <a:endParaRPr lang="en-US" sz="2600" b="1" i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 dirty="0"/>
          </a:p>
        </p:txBody>
      </p:sp>
      <p:sp>
        <p:nvSpPr>
          <p:cNvPr id="73" name="Google Shape;73;p14"/>
          <p:cNvSpPr/>
          <p:nvPr/>
        </p:nvSpPr>
        <p:spPr>
          <a:xfrm>
            <a:off x="10100" y="613228"/>
            <a:ext cx="7914600" cy="2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3230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2200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Background</a:t>
            </a:r>
          </a:p>
          <a:p>
            <a:pPr>
              <a:lnSpc>
                <a:spcPct val="125000"/>
              </a:lnSpc>
            </a:pPr>
            <a:r>
              <a:rPr lang="fi-FI" sz="2200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Related Work</a:t>
            </a:r>
          </a:p>
          <a:p>
            <a:pPr>
              <a:lnSpc>
                <a:spcPct val="125000"/>
              </a:lnSpc>
            </a:pPr>
            <a:r>
              <a:rPr lang="fi-FI" sz="2200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Implementation</a:t>
            </a:r>
          </a:p>
          <a:p>
            <a:pPr>
              <a:lnSpc>
                <a:spcPct val="125000"/>
              </a:lnSpc>
            </a:pPr>
            <a:r>
              <a:rPr lang="fi-FI" sz="2200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Experiments </a:t>
            </a:r>
            <a:endParaRPr lang="fi-FI" sz="2000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fi-FI" sz="2200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Conclusion</a:t>
            </a:r>
          </a:p>
          <a:p>
            <a:pPr marL="139700" indent="0">
              <a:lnSpc>
                <a:spcPct val="125000"/>
              </a:lnSpc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777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1307972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Outline</a:t>
            </a:r>
            <a:endParaRPr lang="en-US" sz="2600" b="1" i="1" dirty="0">
              <a:solidFill>
                <a:schemeClr val="bg1">
                  <a:lumMod val="9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 dirty="0"/>
          </a:p>
        </p:txBody>
      </p:sp>
      <p:sp>
        <p:nvSpPr>
          <p:cNvPr id="18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3230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2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Background</a:t>
            </a:r>
          </a:p>
          <a:p>
            <a:pPr>
              <a:lnSpc>
                <a:spcPct val="125000"/>
              </a:lnSpc>
            </a:pPr>
            <a:r>
              <a:rPr lang="fi-FI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Related Work</a:t>
            </a:r>
          </a:p>
          <a:p>
            <a:pPr>
              <a:lnSpc>
                <a:spcPct val="125000"/>
              </a:lnSpc>
            </a:pPr>
            <a:r>
              <a:rPr lang="fi-FI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Implementation</a:t>
            </a:r>
          </a:p>
          <a:p>
            <a:pPr>
              <a:lnSpc>
                <a:spcPct val="125000"/>
              </a:lnSpc>
            </a:pPr>
            <a:r>
              <a:rPr lang="fi-FI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Experiments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fi-FI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Conclusion</a:t>
            </a:r>
          </a:p>
          <a:p>
            <a:pPr marL="139700" indent="0">
              <a:lnSpc>
                <a:spcPct val="125000"/>
              </a:lnSpc>
              <a:buNone/>
            </a:pPr>
            <a:endParaRPr lang="fi-FI" sz="2400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32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-7075"/>
            <a:ext cx="9144000" cy="70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048" y="3885563"/>
            <a:ext cx="4104456" cy="125088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51520" y="281350"/>
            <a:ext cx="878163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Drone Edge Management System (DREMS):</a:t>
            </a:r>
          </a:p>
          <a:p>
            <a:r>
              <a:rPr lang="en-US" sz="3000" b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Sequencing Drone Takeoff and Landing</a:t>
            </a:r>
            <a:endParaRPr lang="pt-BR" sz="3000" b="1" dirty="0"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67544" y="1491630"/>
            <a:ext cx="81438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pt-BR" sz="25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Lucas de Paula Soares</a:t>
            </a:r>
            <a:r>
              <a:rPr lang="pt-BR" sz="2500" baseline="300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1</a:t>
            </a:r>
            <a:endParaRPr lang="pt-BR" sz="25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>
              <a:spcAft>
                <a:spcPts val="500"/>
              </a:spcAft>
            </a:pPr>
            <a:r>
              <a:rPr lang="pt-BR" sz="25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Fabíola M. C. de Oliveira</a:t>
            </a:r>
            <a:r>
              <a:rPr lang="pt-BR" sz="2500" baseline="300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2</a:t>
            </a:r>
          </a:p>
          <a:p>
            <a:pPr>
              <a:spcAft>
                <a:spcPts val="500"/>
              </a:spcAft>
            </a:pPr>
            <a:r>
              <a:rPr lang="pt-BR" sz="24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Carlos A. Kamienski</a:t>
            </a:r>
            <a:r>
              <a:rPr lang="pt-BR" sz="2400" baseline="300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2</a:t>
            </a: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pt-BR" sz="24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Luiz F. Bittencourt</a:t>
            </a:r>
            <a:r>
              <a:rPr lang="pt-BR" sz="2400" baseline="300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0100" y="1391975"/>
            <a:ext cx="7914600" cy="2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285461" y="4238646"/>
            <a:ext cx="6329700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10th International Conference on Future Internet of Things and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Cloud (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FiCloud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2023)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6871" y="4704622"/>
            <a:ext cx="343815" cy="31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3120" y="4734542"/>
            <a:ext cx="947998" cy="28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9910" y="4719954"/>
            <a:ext cx="1310502" cy="28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60979" y="26183"/>
            <a:ext cx="1309644" cy="3452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4603703" y="1555817"/>
            <a:ext cx="439248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pt-BR" sz="1800" baseline="30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University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Campinas (UNICAMP)</a:t>
            </a:r>
            <a:endParaRPr lang="pt-BR" sz="1800" baseline="300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pt-BR" sz="1800" baseline="30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Federal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University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ABC (UFABC)</a:t>
            </a:r>
            <a:endParaRPr lang="pt-BR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699" y="156882"/>
            <a:ext cx="6611163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Introduction – drones for delivery services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 dirty="0"/>
          </a:p>
        </p:txBody>
      </p:sp>
      <p:sp>
        <p:nvSpPr>
          <p:cNvPr id="18" name="Google Shape;72;p14"/>
          <p:cNvSpPr txBox="1">
            <a:spLocks noGrp="1"/>
          </p:cNvSpPr>
          <p:nvPr>
            <p:ph type="body" idx="1"/>
          </p:nvPr>
        </p:nvSpPr>
        <p:spPr>
          <a:xfrm>
            <a:off x="239790" y="1203598"/>
            <a:ext cx="517552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dirty="0"/>
              <a:t>Drone delivery services are being increasingly considered by numerous businesses</a:t>
            </a:r>
            <a:r>
              <a:rPr lang="pt-BR" sz="1600" baseline="30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</a:pPr>
            <a:r>
              <a:rPr lang="en-US" sz="1600" dirty="0"/>
              <a:t>online companies, supermarkets, drugstores, and restaurants</a:t>
            </a:r>
          </a:p>
          <a:p>
            <a:pPr lvl="1" algn="just">
              <a:lnSpc>
                <a:spcPct val="100000"/>
              </a:lnSpc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Reduces carbon emissions and traffic congestion in urban areas</a:t>
            </a:r>
          </a:p>
          <a:p>
            <a:pPr lvl="1" algn="just">
              <a:lnSpc>
                <a:spcPct val="100000"/>
              </a:lnSpc>
            </a:pPr>
            <a:endParaRPr lang="en-US" sz="1000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422">
            <a:extLst>
              <a:ext uri="{FF2B5EF4-FFF2-40B4-BE49-F238E27FC236}">
                <a16:creationId xmlns:a16="http://schemas.microsoft.com/office/drawing/2014/main" id="{4B874083-7D1F-D247-FD5D-F258B83B4A9A}"/>
              </a:ext>
            </a:extLst>
          </p:cNvPr>
          <p:cNvGrpSpPr>
            <a:grpSpLocks noChangeAspect="1"/>
          </p:cNvGrpSpPr>
          <p:nvPr/>
        </p:nvGrpSpPr>
        <p:grpSpPr>
          <a:xfrm>
            <a:off x="5584849" y="2148024"/>
            <a:ext cx="1502501" cy="763773"/>
            <a:chOff x="3624010" y="826814"/>
            <a:chExt cx="1440000" cy="732001"/>
          </a:xfrm>
        </p:grpSpPr>
        <p:grpSp>
          <p:nvGrpSpPr>
            <p:cNvPr id="5" name="Group 423">
              <a:extLst>
                <a:ext uri="{FF2B5EF4-FFF2-40B4-BE49-F238E27FC236}">
                  <a16:creationId xmlns:a16="http://schemas.microsoft.com/office/drawing/2014/main" id="{E14B28EF-8EBB-5357-7D65-B110EC2D23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24010" y="826814"/>
              <a:ext cx="1440000" cy="577411"/>
              <a:chOff x="1332273" y="342857"/>
              <a:chExt cx="3362561" cy="1348320"/>
            </a:xfrm>
            <a:solidFill>
              <a:srgbClr val="244379"/>
            </a:solidFill>
          </p:grpSpPr>
          <p:sp>
            <p:nvSpPr>
              <p:cNvPr id="7" name="Oval 425">
                <a:extLst>
                  <a:ext uri="{FF2B5EF4-FFF2-40B4-BE49-F238E27FC236}">
                    <a16:creationId xmlns:a16="http://schemas.microsoft.com/office/drawing/2014/main" id="{88212BF1-DC5D-DC66-2D8F-11393218CE76}"/>
                  </a:ext>
                </a:extLst>
              </p:cNvPr>
              <p:cNvSpPr/>
              <p:nvPr/>
            </p:nvSpPr>
            <p:spPr>
              <a:xfrm>
                <a:off x="4070555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8" name="Oval 426">
                <a:extLst>
                  <a:ext uri="{FF2B5EF4-FFF2-40B4-BE49-F238E27FC236}">
                    <a16:creationId xmlns:a16="http://schemas.microsoft.com/office/drawing/2014/main" id="{47E86A0B-BE47-EF5A-890D-A29FE368FB77}"/>
                  </a:ext>
                </a:extLst>
              </p:cNvPr>
              <p:cNvSpPr/>
              <p:nvPr/>
            </p:nvSpPr>
            <p:spPr>
              <a:xfrm>
                <a:off x="1332273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9" name="Oval 427">
                <a:extLst>
                  <a:ext uri="{FF2B5EF4-FFF2-40B4-BE49-F238E27FC236}">
                    <a16:creationId xmlns:a16="http://schemas.microsoft.com/office/drawing/2014/main" id="{4B579564-B997-F22B-E464-63BAD9E77039}"/>
                  </a:ext>
                </a:extLst>
              </p:cNvPr>
              <p:cNvSpPr/>
              <p:nvPr/>
            </p:nvSpPr>
            <p:spPr>
              <a:xfrm>
                <a:off x="1944754" y="346855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0" name="Oval 428">
                <a:extLst>
                  <a:ext uri="{FF2B5EF4-FFF2-40B4-BE49-F238E27FC236}">
                    <a16:creationId xmlns:a16="http://schemas.microsoft.com/office/drawing/2014/main" id="{C70B1AB9-5E2C-0DAD-49D8-A2D99FF01BB7}"/>
                  </a:ext>
                </a:extLst>
              </p:cNvPr>
              <p:cNvSpPr/>
              <p:nvPr/>
            </p:nvSpPr>
            <p:spPr>
              <a:xfrm>
                <a:off x="3602473" y="358653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1" name="Oval 429">
                <a:extLst>
                  <a:ext uri="{FF2B5EF4-FFF2-40B4-BE49-F238E27FC236}">
                    <a16:creationId xmlns:a16="http://schemas.microsoft.com/office/drawing/2014/main" id="{BABB07FC-62AD-0E4E-3396-74398954A73D}"/>
                  </a:ext>
                </a:extLst>
              </p:cNvPr>
              <p:cNvSpPr/>
              <p:nvPr/>
            </p:nvSpPr>
            <p:spPr>
              <a:xfrm>
                <a:off x="2495427" y="518540"/>
                <a:ext cx="1032387" cy="49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2" name="Block Arc 430">
                <a:extLst>
                  <a:ext uri="{FF2B5EF4-FFF2-40B4-BE49-F238E27FC236}">
                    <a16:creationId xmlns:a16="http://schemas.microsoft.com/office/drawing/2014/main" id="{F1D0E972-4C42-B364-6153-319C46AAC93F}"/>
                  </a:ext>
                </a:extLst>
              </p:cNvPr>
              <p:cNvSpPr/>
              <p:nvPr/>
            </p:nvSpPr>
            <p:spPr>
              <a:xfrm rot="11504511">
                <a:off x="3365742" y="518608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Group 431">
                <a:extLst>
                  <a:ext uri="{FF2B5EF4-FFF2-40B4-BE49-F238E27FC236}">
                    <a16:creationId xmlns:a16="http://schemas.microsoft.com/office/drawing/2014/main" id="{8073B438-736E-44E6-DAD5-E5DC2A0857D1}"/>
                  </a:ext>
                </a:extLst>
              </p:cNvPr>
              <p:cNvGrpSpPr/>
              <p:nvPr/>
            </p:nvGrpSpPr>
            <p:grpSpPr>
              <a:xfrm>
                <a:off x="3153514" y="508480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35" name="Block Arc 452">
                  <a:extLst>
                    <a:ext uri="{FF2B5EF4-FFF2-40B4-BE49-F238E27FC236}">
                      <a16:creationId xmlns:a16="http://schemas.microsoft.com/office/drawing/2014/main" id="{68732C3D-B1B9-2177-0A4A-4CDB27212534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ounded Rectangle 453">
                  <a:extLst>
                    <a:ext uri="{FF2B5EF4-FFF2-40B4-BE49-F238E27FC236}">
                      <a16:creationId xmlns:a16="http://schemas.microsoft.com/office/drawing/2014/main" id="{F71F5824-E16E-3FBC-057B-D8EEEB45C8FA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7" name="Rectangle 454">
                  <a:extLst>
                    <a:ext uri="{FF2B5EF4-FFF2-40B4-BE49-F238E27FC236}">
                      <a16:creationId xmlns:a16="http://schemas.microsoft.com/office/drawing/2014/main" id="{C461477F-C28B-AF03-A041-0E443BAB33D1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8" name="Triangle 455">
                  <a:extLst>
                    <a:ext uri="{FF2B5EF4-FFF2-40B4-BE49-F238E27FC236}">
                      <a16:creationId xmlns:a16="http://schemas.microsoft.com/office/drawing/2014/main" id="{DE0BAD48-B869-A137-B06C-357797636435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14" name="Triangle 432">
                <a:extLst>
                  <a:ext uri="{FF2B5EF4-FFF2-40B4-BE49-F238E27FC236}">
                    <a16:creationId xmlns:a16="http://schemas.microsoft.com/office/drawing/2014/main" id="{98C8AAF4-16BD-B60B-DAA1-AF88FD132BD7}"/>
                  </a:ext>
                </a:extLst>
              </p:cNvPr>
              <p:cNvSpPr/>
              <p:nvPr/>
            </p:nvSpPr>
            <p:spPr>
              <a:xfrm rot="2565331">
                <a:off x="3579044" y="351385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5" name="Moon 433">
                <a:extLst>
                  <a:ext uri="{FF2B5EF4-FFF2-40B4-BE49-F238E27FC236}">
                    <a16:creationId xmlns:a16="http://schemas.microsoft.com/office/drawing/2014/main" id="{03447BEF-996F-0F1F-02F5-00B4B6E38307}"/>
                  </a:ext>
                </a:extLst>
              </p:cNvPr>
              <p:cNvSpPr/>
              <p:nvPr/>
            </p:nvSpPr>
            <p:spPr>
              <a:xfrm rot="16200000">
                <a:off x="2935547" y="852245"/>
                <a:ext cx="145531" cy="612775"/>
              </a:xfrm>
              <a:prstGeom prst="moon">
                <a:avLst>
                  <a:gd name="adj" fmla="val 469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6" name="Moon 434">
                <a:extLst>
                  <a:ext uri="{FF2B5EF4-FFF2-40B4-BE49-F238E27FC236}">
                    <a16:creationId xmlns:a16="http://schemas.microsoft.com/office/drawing/2014/main" id="{F728B08C-69DC-AC0C-8E3F-1A5C40EB13E1}"/>
                  </a:ext>
                </a:extLst>
              </p:cNvPr>
              <p:cNvSpPr/>
              <p:nvPr/>
            </p:nvSpPr>
            <p:spPr>
              <a:xfrm rot="16200000">
                <a:off x="2914689" y="635476"/>
                <a:ext cx="170474" cy="919850"/>
              </a:xfrm>
              <a:prstGeom prst="moon">
                <a:avLst>
                  <a:gd name="adj" fmla="val 630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17" name="Group 435">
                <a:extLst>
                  <a:ext uri="{FF2B5EF4-FFF2-40B4-BE49-F238E27FC236}">
                    <a16:creationId xmlns:a16="http://schemas.microsoft.com/office/drawing/2014/main" id="{577EA72B-03E3-4E78-F4BE-2841E3F8BDCF}"/>
                  </a:ext>
                </a:extLst>
              </p:cNvPr>
              <p:cNvGrpSpPr/>
              <p:nvPr/>
            </p:nvGrpSpPr>
            <p:grpSpPr>
              <a:xfrm>
                <a:off x="2322071" y="980815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31" name="Moon 448">
                  <a:extLst>
                    <a:ext uri="{FF2B5EF4-FFF2-40B4-BE49-F238E27FC236}">
                      <a16:creationId xmlns:a16="http://schemas.microsoft.com/office/drawing/2014/main" id="{7996012F-91F7-94BF-4044-AC479D9E9135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2" name="Moon 449">
                  <a:extLst>
                    <a:ext uri="{FF2B5EF4-FFF2-40B4-BE49-F238E27FC236}">
                      <a16:creationId xmlns:a16="http://schemas.microsoft.com/office/drawing/2014/main" id="{FA32BF97-88F8-CB28-8151-C9927317FDAC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3" name="Triangle 450">
                  <a:extLst>
                    <a:ext uri="{FF2B5EF4-FFF2-40B4-BE49-F238E27FC236}">
                      <a16:creationId xmlns:a16="http://schemas.microsoft.com/office/drawing/2014/main" id="{E606C1A4-FB88-F0B6-6824-837105805E96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4" name="Oval 451">
                  <a:extLst>
                    <a:ext uri="{FF2B5EF4-FFF2-40B4-BE49-F238E27FC236}">
                      <a16:creationId xmlns:a16="http://schemas.microsoft.com/office/drawing/2014/main" id="{91E67ACD-8C25-75C7-BB5C-112E68CFCF32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grpSp>
            <p:nvGrpSpPr>
              <p:cNvPr id="19" name="Group 436">
                <a:extLst>
                  <a:ext uri="{FF2B5EF4-FFF2-40B4-BE49-F238E27FC236}">
                    <a16:creationId xmlns:a16="http://schemas.microsoft.com/office/drawing/2014/main" id="{3E77AF0A-D42F-53B6-5F8C-A86831C4FE31}"/>
                  </a:ext>
                </a:extLst>
              </p:cNvPr>
              <p:cNvGrpSpPr/>
              <p:nvPr/>
            </p:nvGrpSpPr>
            <p:grpSpPr>
              <a:xfrm flipH="1">
                <a:off x="3393981" y="988511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27" name="Moon 444">
                  <a:extLst>
                    <a:ext uri="{FF2B5EF4-FFF2-40B4-BE49-F238E27FC236}">
                      <a16:creationId xmlns:a16="http://schemas.microsoft.com/office/drawing/2014/main" id="{F9CB7A18-A2D0-255F-7FAE-7546A6883C62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8" name="Moon 445">
                  <a:extLst>
                    <a:ext uri="{FF2B5EF4-FFF2-40B4-BE49-F238E27FC236}">
                      <a16:creationId xmlns:a16="http://schemas.microsoft.com/office/drawing/2014/main" id="{84F4586A-D83E-C320-5FCF-401599171750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9" name="Triangle 446">
                  <a:extLst>
                    <a:ext uri="{FF2B5EF4-FFF2-40B4-BE49-F238E27FC236}">
                      <a16:creationId xmlns:a16="http://schemas.microsoft.com/office/drawing/2014/main" id="{73725B9E-BE45-DD25-0A0E-91E0FD8FAABF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0" name="Oval 447">
                  <a:extLst>
                    <a:ext uri="{FF2B5EF4-FFF2-40B4-BE49-F238E27FC236}">
                      <a16:creationId xmlns:a16="http://schemas.microsoft.com/office/drawing/2014/main" id="{F3D0F394-42B1-D403-ADDF-2ECD230349A6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20" name="Triangle 437">
                <a:extLst>
                  <a:ext uri="{FF2B5EF4-FFF2-40B4-BE49-F238E27FC236}">
                    <a16:creationId xmlns:a16="http://schemas.microsoft.com/office/drawing/2014/main" id="{2A50A919-A75C-CB59-585C-57B985A33D70}"/>
                  </a:ext>
                </a:extLst>
              </p:cNvPr>
              <p:cNvSpPr/>
              <p:nvPr/>
            </p:nvSpPr>
            <p:spPr>
              <a:xfrm rot="19034669" flipH="1">
                <a:off x="2242395" y="342857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21" name="Group 438">
                <a:extLst>
                  <a:ext uri="{FF2B5EF4-FFF2-40B4-BE49-F238E27FC236}">
                    <a16:creationId xmlns:a16="http://schemas.microsoft.com/office/drawing/2014/main" id="{EE5F178F-C2A0-A378-A6BA-60A10B0C8025}"/>
                  </a:ext>
                </a:extLst>
              </p:cNvPr>
              <p:cNvGrpSpPr/>
              <p:nvPr/>
            </p:nvGrpSpPr>
            <p:grpSpPr>
              <a:xfrm flipH="1">
                <a:off x="1621705" y="511396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23" name="Block Arc 440">
                  <a:extLst>
                    <a:ext uri="{FF2B5EF4-FFF2-40B4-BE49-F238E27FC236}">
                      <a16:creationId xmlns:a16="http://schemas.microsoft.com/office/drawing/2014/main" id="{0B1C886D-A591-6030-AA08-135DA7E2FCD7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ounded Rectangle 441">
                  <a:extLst>
                    <a:ext uri="{FF2B5EF4-FFF2-40B4-BE49-F238E27FC236}">
                      <a16:creationId xmlns:a16="http://schemas.microsoft.com/office/drawing/2014/main" id="{63C96A43-A4DD-E1E8-8F54-631A5E0FC327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5" name="Rectangle 442">
                  <a:extLst>
                    <a:ext uri="{FF2B5EF4-FFF2-40B4-BE49-F238E27FC236}">
                      <a16:creationId xmlns:a16="http://schemas.microsoft.com/office/drawing/2014/main" id="{4EC2929F-82CE-0881-3ABB-5A8DC616A542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6" name="Triangle 443">
                  <a:extLst>
                    <a:ext uri="{FF2B5EF4-FFF2-40B4-BE49-F238E27FC236}">
                      <a16:creationId xmlns:a16="http://schemas.microsoft.com/office/drawing/2014/main" id="{19522352-F742-6BC7-8933-621DEE132207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22" name="Block Arc 439">
                <a:extLst>
                  <a:ext uri="{FF2B5EF4-FFF2-40B4-BE49-F238E27FC236}">
                    <a16:creationId xmlns:a16="http://schemas.microsoft.com/office/drawing/2014/main" id="{AE7F6F29-31DA-26DB-C669-FEEBBA214E4D}"/>
                  </a:ext>
                </a:extLst>
              </p:cNvPr>
              <p:cNvSpPr/>
              <p:nvPr/>
            </p:nvSpPr>
            <p:spPr>
              <a:xfrm rot="10095489" flipH="1">
                <a:off x="1727930" y="490693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ounded Rectangle 424">
              <a:extLst>
                <a:ext uri="{FF2B5EF4-FFF2-40B4-BE49-F238E27FC236}">
                  <a16:creationId xmlns:a16="http://schemas.microsoft.com/office/drawing/2014/main" id="{392E588B-9D11-9345-821F-8D2A90F993D6}"/>
                </a:ext>
              </a:extLst>
            </p:cNvPr>
            <p:cNvSpPr/>
            <p:nvPr/>
          </p:nvSpPr>
          <p:spPr>
            <a:xfrm>
              <a:off x="3910275" y="1257708"/>
              <a:ext cx="867470" cy="301107"/>
            </a:xfrm>
            <a:prstGeom prst="roundRect">
              <a:avLst>
                <a:gd name="adj" fmla="val 4094"/>
              </a:avLst>
            </a:prstGeom>
            <a:solidFill>
              <a:srgbClr val="CDB898"/>
            </a:solidFill>
            <a:ln w="12700">
              <a:solidFill>
                <a:srgbClr val="A1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x-none" sz="1300" b="1" dirty="0">
                  <a:solidFill>
                    <a:srgbClr val="6A6051"/>
                  </a:solidFill>
                  <a:latin typeface="Avenir Next Condensed" panose="020B0506020202020204" pitchFamily="34" charset="0"/>
                </a:rPr>
                <a:t>Delivery</a:t>
              </a:r>
            </a:p>
          </p:txBody>
        </p:sp>
      </p:grpSp>
      <p:grpSp>
        <p:nvGrpSpPr>
          <p:cNvPr id="39" name="Group 456">
            <a:extLst>
              <a:ext uri="{FF2B5EF4-FFF2-40B4-BE49-F238E27FC236}">
                <a16:creationId xmlns:a16="http://schemas.microsoft.com/office/drawing/2014/main" id="{1E018729-8868-F689-6F83-D2D293DDAA16}"/>
              </a:ext>
            </a:extLst>
          </p:cNvPr>
          <p:cNvGrpSpPr>
            <a:grpSpLocks noChangeAspect="1"/>
          </p:cNvGrpSpPr>
          <p:nvPr/>
        </p:nvGrpSpPr>
        <p:grpSpPr>
          <a:xfrm>
            <a:off x="7221411" y="2127474"/>
            <a:ext cx="1682800" cy="855426"/>
            <a:chOff x="1301864" y="1268284"/>
            <a:chExt cx="1440000" cy="732001"/>
          </a:xfrm>
        </p:grpSpPr>
        <p:grpSp>
          <p:nvGrpSpPr>
            <p:cNvPr id="40" name="Group 457">
              <a:extLst>
                <a:ext uri="{FF2B5EF4-FFF2-40B4-BE49-F238E27FC236}">
                  <a16:creationId xmlns:a16="http://schemas.microsoft.com/office/drawing/2014/main" id="{1D725969-6AFB-C331-D910-06D6FA1520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1864" y="1268284"/>
              <a:ext cx="1440000" cy="577411"/>
              <a:chOff x="1332273" y="342857"/>
              <a:chExt cx="3362561" cy="1348320"/>
            </a:xfrm>
            <a:solidFill>
              <a:srgbClr val="D87A00"/>
            </a:solidFill>
          </p:grpSpPr>
          <p:sp>
            <p:nvSpPr>
              <p:cNvPr id="42" name="Oval 459">
                <a:extLst>
                  <a:ext uri="{FF2B5EF4-FFF2-40B4-BE49-F238E27FC236}">
                    <a16:creationId xmlns:a16="http://schemas.microsoft.com/office/drawing/2014/main" id="{811BDD88-188A-7783-C9AD-6EA7B0DACD8E}"/>
                  </a:ext>
                </a:extLst>
              </p:cNvPr>
              <p:cNvSpPr/>
              <p:nvPr/>
            </p:nvSpPr>
            <p:spPr>
              <a:xfrm>
                <a:off x="4070555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43" name="Oval 460">
                <a:extLst>
                  <a:ext uri="{FF2B5EF4-FFF2-40B4-BE49-F238E27FC236}">
                    <a16:creationId xmlns:a16="http://schemas.microsoft.com/office/drawing/2014/main" id="{FDF567D8-C1B6-9C95-41A9-BDD695285A1A}"/>
                  </a:ext>
                </a:extLst>
              </p:cNvPr>
              <p:cNvSpPr/>
              <p:nvPr/>
            </p:nvSpPr>
            <p:spPr>
              <a:xfrm>
                <a:off x="1332273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44" name="Oval 461">
                <a:extLst>
                  <a:ext uri="{FF2B5EF4-FFF2-40B4-BE49-F238E27FC236}">
                    <a16:creationId xmlns:a16="http://schemas.microsoft.com/office/drawing/2014/main" id="{66AA7354-23A2-E7DD-B661-197827158F0F}"/>
                  </a:ext>
                </a:extLst>
              </p:cNvPr>
              <p:cNvSpPr/>
              <p:nvPr/>
            </p:nvSpPr>
            <p:spPr>
              <a:xfrm>
                <a:off x="1944754" y="346855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45" name="Oval 462">
                <a:extLst>
                  <a:ext uri="{FF2B5EF4-FFF2-40B4-BE49-F238E27FC236}">
                    <a16:creationId xmlns:a16="http://schemas.microsoft.com/office/drawing/2014/main" id="{6DAF14C9-E07B-7A5A-670D-2BBF70A5CDE7}"/>
                  </a:ext>
                </a:extLst>
              </p:cNvPr>
              <p:cNvSpPr/>
              <p:nvPr/>
            </p:nvSpPr>
            <p:spPr>
              <a:xfrm>
                <a:off x="3602473" y="358653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46" name="Oval 463">
                <a:extLst>
                  <a:ext uri="{FF2B5EF4-FFF2-40B4-BE49-F238E27FC236}">
                    <a16:creationId xmlns:a16="http://schemas.microsoft.com/office/drawing/2014/main" id="{11EB9169-C135-ED77-9825-CBA59CB41BAA}"/>
                  </a:ext>
                </a:extLst>
              </p:cNvPr>
              <p:cNvSpPr/>
              <p:nvPr/>
            </p:nvSpPr>
            <p:spPr>
              <a:xfrm>
                <a:off x="2495427" y="518540"/>
                <a:ext cx="1032387" cy="49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47" name="Block Arc 464">
                <a:extLst>
                  <a:ext uri="{FF2B5EF4-FFF2-40B4-BE49-F238E27FC236}">
                    <a16:creationId xmlns:a16="http://schemas.microsoft.com/office/drawing/2014/main" id="{5572E153-88CD-F64D-E4B0-B71EB46D4281}"/>
                  </a:ext>
                </a:extLst>
              </p:cNvPr>
              <p:cNvSpPr/>
              <p:nvPr/>
            </p:nvSpPr>
            <p:spPr>
              <a:xfrm rot="11504511">
                <a:off x="3365742" y="518608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up 465">
                <a:extLst>
                  <a:ext uri="{FF2B5EF4-FFF2-40B4-BE49-F238E27FC236}">
                    <a16:creationId xmlns:a16="http://schemas.microsoft.com/office/drawing/2014/main" id="{C69093F8-2D09-AD69-EF07-08F95F157136}"/>
                  </a:ext>
                </a:extLst>
              </p:cNvPr>
              <p:cNvGrpSpPr/>
              <p:nvPr/>
            </p:nvGrpSpPr>
            <p:grpSpPr>
              <a:xfrm>
                <a:off x="3153514" y="508480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69" name="Block Arc 486">
                  <a:extLst>
                    <a:ext uri="{FF2B5EF4-FFF2-40B4-BE49-F238E27FC236}">
                      <a16:creationId xmlns:a16="http://schemas.microsoft.com/office/drawing/2014/main" id="{96F2C1CB-36F7-A924-5AA4-D5B8C6EED1FD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ounded Rectangle 487">
                  <a:extLst>
                    <a:ext uri="{FF2B5EF4-FFF2-40B4-BE49-F238E27FC236}">
                      <a16:creationId xmlns:a16="http://schemas.microsoft.com/office/drawing/2014/main" id="{05D7D891-3E45-107F-40D4-524DCDFC6FF6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74" name="Rectangle 488">
                  <a:extLst>
                    <a:ext uri="{FF2B5EF4-FFF2-40B4-BE49-F238E27FC236}">
                      <a16:creationId xmlns:a16="http://schemas.microsoft.com/office/drawing/2014/main" id="{F55EAEAE-BE4E-554C-5D0B-CB990397A770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75" name="Triangle 489">
                  <a:extLst>
                    <a:ext uri="{FF2B5EF4-FFF2-40B4-BE49-F238E27FC236}">
                      <a16:creationId xmlns:a16="http://schemas.microsoft.com/office/drawing/2014/main" id="{A7A4891A-FA0B-0F65-5C9A-0E70C8E7D14D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49" name="Triangle 466">
                <a:extLst>
                  <a:ext uri="{FF2B5EF4-FFF2-40B4-BE49-F238E27FC236}">
                    <a16:creationId xmlns:a16="http://schemas.microsoft.com/office/drawing/2014/main" id="{5489B474-F9AB-4850-063F-1499D94E3C17}"/>
                  </a:ext>
                </a:extLst>
              </p:cNvPr>
              <p:cNvSpPr/>
              <p:nvPr/>
            </p:nvSpPr>
            <p:spPr>
              <a:xfrm rot="2565331">
                <a:off x="3579044" y="351385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50" name="Moon 467">
                <a:extLst>
                  <a:ext uri="{FF2B5EF4-FFF2-40B4-BE49-F238E27FC236}">
                    <a16:creationId xmlns:a16="http://schemas.microsoft.com/office/drawing/2014/main" id="{A4D6E4C8-8B4E-0049-2289-2113B2A1986A}"/>
                  </a:ext>
                </a:extLst>
              </p:cNvPr>
              <p:cNvSpPr/>
              <p:nvPr/>
            </p:nvSpPr>
            <p:spPr>
              <a:xfrm rot="16200000">
                <a:off x="2935547" y="852245"/>
                <a:ext cx="145531" cy="612775"/>
              </a:xfrm>
              <a:prstGeom prst="moon">
                <a:avLst>
                  <a:gd name="adj" fmla="val 469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51" name="Moon 468">
                <a:extLst>
                  <a:ext uri="{FF2B5EF4-FFF2-40B4-BE49-F238E27FC236}">
                    <a16:creationId xmlns:a16="http://schemas.microsoft.com/office/drawing/2014/main" id="{0DDD1E98-3C3C-63F8-70BC-CC8A21C53058}"/>
                  </a:ext>
                </a:extLst>
              </p:cNvPr>
              <p:cNvSpPr/>
              <p:nvPr/>
            </p:nvSpPr>
            <p:spPr>
              <a:xfrm rot="16200000">
                <a:off x="2914689" y="635476"/>
                <a:ext cx="170474" cy="919850"/>
              </a:xfrm>
              <a:prstGeom prst="moon">
                <a:avLst>
                  <a:gd name="adj" fmla="val 630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52" name="Group 469">
                <a:extLst>
                  <a:ext uri="{FF2B5EF4-FFF2-40B4-BE49-F238E27FC236}">
                    <a16:creationId xmlns:a16="http://schemas.microsoft.com/office/drawing/2014/main" id="{FAE29F48-BD59-D428-9ED9-E9BEE8ED9EA5}"/>
                  </a:ext>
                </a:extLst>
              </p:cNvPr>
              <p:cNvGrpSpPr/>
              <p:nvPr/>
            </p:nvGrpSpPr>
            <p:grpSpPr>
              <a:xfrm>
                <a:off x="2322071" y="980815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65" name="Moon 482">
                  <a:extLst>
                    <a:ext uri="{FF2B5EF4-FFF2-40B4-BE49-F238E27FC236}">
                      <a16:creationId xmlns:a16="http://schemas.microsoft.com/office/drawing/2014/main" id="{B5197037-E11B-20D1-47FE-F05C694C1FF2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6" name="Moon 483">
                  <a:extLst>
                    <a:ext uri="{FF2B5EF4-FFF2-40B4-BE49-F238E27FC236}">
                      <a16:creationId xmlns:a16="http://schemas.microsoft.com/office/drawing/2014/main" id="{8AD2DA6A-CAD5-152E-3545-B2DB04420EFB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7" name="Triangle 484">
                  <a:extLst>
                    <a:ext uri="{FF2B5EF4-FFF2-40B4-BE49-F238E27FC236}">
                      <a16:creationId xmlns:a16="http://schemas.microsoft.com/office/drawing/2014/main" id="{9BF1F8D1-41EC-4375-51C3-A3BBEEA0BB32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8" name="Oval 485">
                  <a:extLst>
                    <a:ext uri="{FF2B5EF4-FFF2-40B4-BE49-F238E27FC236}">
                      <a16:creationId xmlns:a16="http://schemas.microsoft.com/office/drawing/2014/main" id="{549D59A0-3019-3460-863D-F08E41801320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grpSp>
            <p:nvGrpSpPr>
              <p:cNvPr id="53" name="Group 470">
                <a:extLst>
                  <a:ext uri="{FF2B5EF4-FFF2-40B4-BE49-F238E27FC236}">
                    <a16:creationId xmlns:a16="http://schemas.microsoft.com/office/drawing/2014/main" id="{15AA79F9-374C-DDFA-A8A2-D3701A1FCADC}"/>
                  </a:ext>
                </a:extLst>
              </p:cNvPr>
              <p:cNvGrpSpPr/>
              <p:nvPr/>
            </p:nvGrpSpPr>
            <p:grpSpPr>
              <a:xfrm flipH="1">
                <a:off x="3393981" y="988511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61" name="Moon 478">
                  <a:extLst>
                    <a:ext uri="{FF2B5EF4-FFF2-40B4-BE49-F238E27FC236}">
                      <a16:creationId xmlns:a16="http://schemas.microsoft.com/office/drawing/2014/main" id="{4B4BECFE-5A0A-2FE2-4BD8-13EEBCC74A75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2" name="Moon 479">
                  <a:extLst>
                    <a:ext uri="{FF2B5EF4-FFF2-40B4-BE49-F238E27FC236}">
                      <a16:creationId xmlns:a16="http://schemas.microsoft.com/office/drawing/2014/main" id="{AF3CD8F6-947B-AC13-A6F6-67A9B27F5262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3" name="Triangle 480">
                  <a:extLst>
                    <a:ext uri="{FF2B5EF4-FFF2-40B4-BE49-F238E27FC236}">
                      <a16:creationId xmlns:a16="http://schemas.microsoft.com/office/drawing/2014/main" id="{7BA28FE3-9F89-EFDC-B214-8F9580BCFFBD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4" name="Oval 481">
                  <a:extLst>
                    <a:ext uri="{FF2B5EF4-FFF2-40B4-BE49-F238E27FC236}">
                      <a16:creationId xmlns:a16="http://schemas.microsoft.com/office/drawing/2014/main" id="{3D1C9EEE-9F00-F174-4B9D-727F8B7C3EA1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54" name="Triangle 471">
                <a:extLst>
                  <a:ext uri="{FF2B5EF4-FFF2-40B4-BE49-F238E27FC236}">
                    <a16:creationId xmlns:a16="http://schemas.microsoft.com/office/drawing/2014/main" id="{16A0B212-6ABA-D98A-8C55-3BA81D29B157}"/>
                  </a:ext>
                </a:extLst>
              </p:cNvPr>
              <p:cNvSpPr/>
              <p:nvPr/>
            </p:nvSpPr>
            <p:spPr>
              <a:xfrm rot="19034669" flipH="1">
                <a:off x="2242395" y="342857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55" name="Group 472">
                <a:extLst>
                  <a:ext uri="{FF2B5EF4-FFF2-40B4-BE49-F238E27FC236}">
                    <a16:creationId xmlns:a16="http://schemas.microsoft.com/office/drawing/2014/main" id="{C42B672E-6412-B59F-128C-49EB88B71596}"/>
                  </a:ext>
                </a:extLst>
              </p:cNvPr>
              <p:cNvGrpSpPr/>
              <p:nvPr/>
            </p:nvGrpSpPr>
            <p:grpSpPr>
              <a:xfrm flipH="1">
                <a:off x="1621705" y="511396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57" name="Block Arc 474">
                  <a:extLst>
                    <a:ext uri="{FF2B5EF4-FFF2-40B4-BE49-F238E27FC236}">
                      <a16:creationId xmlns:a16="http://schemas.microsoft.com/office/drawing/2014/main" id="{F5CD20F7-8DC4-FA02-C2C2-2A0E83E72633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ounded Rectangle 475">
                  <a:extLst>
                    <a:ext uri="{FF2B5EF4-FFF2-40B4-BE49-F238E27FC236}">
                      <a16:creationId xmlns:a16="http://schemas.microsoft.com/office/drawing/2014/main" id="{6F362841-2A17-250C-36AE-E6EDE3CBDE37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59" name="Rectangle 476">
                  <a:extLst>
                    <a:ext uri="{FF2B5EF4-FFF2-40B4-BE49-F238E27FC236}">
                      <a16:creationId xmlns:a16="http://schemas.microsoft.com/office/drawing/2014/main" id="{ADB0F69D-A18E-14C0-71C3-6AC9992290EB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0" name="Triangle 477">
                  <a:extLst>
                    <a:ext uri="{FF2B5EF4-FFF2-40B4-BE49-F238E27FC236}">
                      <a16:creationId xmlns:a16="http://schemas.microsoft.com/office/drawing/2014/main" id="{53B0DED7-98A0-03D0-8CF4-2600541D9284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56" name="Block Arc 473">
                <a:extLst>
                  <a:ext uri="{FF2B5EF4-FFF2-40B4-BE49-F238E27FC236}">
                    <a16:creationId xmlns:a16="http://schemas.microsoft.com/office/drawing/2014/main" id="{0F3D662E-C6C0-57B0-DB47-B8697F53DF3C}"/>
                  </a:ext>
                </a:extLst>
              </p:cNvPr>
              <p:cNvSpPr/>
              <p:nvPr/>
            </p:nvSpPr>
            <p:spPr>
              <a:xfrm rot="10095489" flipH="1">
                <a:off x="1727930" y="490693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ounded Rectangle 458">
              <a:extLst>
                <a:ext uri="{FF2B5EF4-FFF2-40B4-BE49-F238E27FC236}">
                  <a16:creationId xmlns:a16="http://schemas.microsoft.com/office/drawing/2014/main" id="{DA057B9C-19DB-AB68-33BC-766E3C7BB992}"/>
                </a:ext>
              </a:extLst>
            </p:cNvPr>
            <p:cNvSpPr/>
            <p:nvPr/>
          </p:nvSpPr>
          <p:spPr>
            <a:xfrm>
              <a:off x="1588129" y="1699178"/>
              <a:ext cx="867470" cy="301107"/>
            </a:xfrm>
            <a:prstGeom prst="roundRect">
              <a:avLst>
                <a:gd name="adj" fmla="val 4094"/>
              </a:avLst>
            </a:prstGeom>
            <a:solidFill>
              <a:srgbClr val="CDB898"/>
            </a:solidFill>
            <a:ln w="12700">
              <a:solidFill>
                <a:srgbClr val="A1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x-none" sz="1300" b="1" dirty="0">
                  <a:solidFill>
                    <a:srgbClr val="6A6051"/>
                  </a:solidFill>
                  <a:latin typeface="Avenir Next Condensed" panose="020B0506020202020204" pitchFamily="34" charset="0"/>
                </a:rPr>
                <a:t>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56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6264852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Introduction – delivery services scenario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 dirty="0"/>
          </a:p>
        </p:txBody>
      </p:sp>
      <p:sp>
        <p:nvSpPr>
          <p:cNvPr id="18" name="Google Shape;72;p14"/>
          <p:cNvSpPr txBox="1">
            <a:spLocks noGrp="1"/>
          </p:cNvSpPr>
          <p:nvPr>
            <p:ph type="body" idx="1"/>
          </p:nvPr>
        </p:nvSpPr>
        <p:spPr>
          <a:xfrm>
            <a:off x="239789" y="1203598"/>
            <a:ext cx="40949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b="1" dirty="0"/>
              <a:t>Higher density </a:t>
            </a:r>
            <a:r>
              <a:rPr lang="en-US" sz="1600" dirty="0"/>
              <a:t>of drones coming from multiple directions, taking off and landing simultaneously in a 3D space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US" sz="1600" dirty="0"/>
          </a:p>
          <a:p>
            <a:pPr marL="139700" indent="0" algn="just">
              <a:lnSpc>
                <a:spcPct val="100000"/>
              </a:lnSpc>
              <a:buNone/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Main challenge: </a:t>
            </a:r>
            <a:r>
              <a:rPr lang="en-US" sz="1600" b="1" dirty="0"/>
              <a:t>collision</a:t>
            </a:r>
            <a:r>
              <a:rPr lang="en-US" sz="1600" dirty="0"/>
              <a:t> </a:t>
            </a:r>
            <a:r>
              <a:rPr lang="en-US" sz="1600" b="1" dirty="0"/>
              <a:t>avoidance</a:t>
            </a:r>
            <a:r>
              <a:rPr lang="en-US" sz="1600" dirty="0"/>
              <a:t> in different flight stages, such as takeoff, landing and cruise trips</a:t>
            </a:r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roup 422">
            <a:extLst>
              <a:ext uri="{FF2B5EF4-FFF2-40B4-BE49-F238E27FC236}">
                <a16:creationId xmlns:a16="http://schemas.microsoft.com/office/drawing/2014/main" id="{067F1E38-65B6-E2C9-7DF8-DE9674071DDF}"/>
              </a:ext>
            </a:extLst>
          </p:cNvPr>
          <p:cNvGrpSpPr>
            <a:grpSpLocks noChangeAspect="1"/>
          </p:cNvGrpSpPr>
          <p:nvPr/>
        </p:nvGrpSpPr>
        <p:grpSpPr>
          <a:xfrm>
            <a:off x="4669619" y="2116273"/>
            <a:ext cx="913048" cy="464134"/>
            <a:chOff x="3624010" y="826814"/>
            <a:chExt cx="1440000" cy="732001"/>
          </a:xfrm>
        </p:grpSpPr>
        <p:grpSp>
          <p:nvGrpSpPr>
            <p:cNvPr id="114" name="Group 423">
              <a:extLst>
                <a:ext uri="{FF2B5EF4-FFF2-40B4-BE49-F238E27FC236}">
                  <a16:creationId xmlns:a16="http://schemas.microsoft.com/office/drawing/2014/main" id="{8B697F99-D95F-1939-189F-E612BA7AA1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24010" y="826814"/>
              <a:ext cx="1440000" cy="577411"/>
              <a:chOff x="1332273" y="342857"/>
              <a:chExt cx="3362561" cy="1348320"/>
            </a:xfrm>
            <a:solidFill>
              <a:srgbClr val="244379"/>
            </a:solidFill>
          </p:grpSpPr>
          <p:sp>
            <p:nvSpPr>
              <p:cNvPr id="116" name="Oval 425">
                <a:extLst>
                  <a:ext uri="{FF2B5EF4-FFF2-40B4-BE49-F238E27FC236}">
                    <a16:creationId xmlns:a16="http://schemas.microsoft.com/office/drawing/2014/main" id="{954D20FB-26A7-B375-76ED-743BA18ACF25}"/>
                  </a:ext>
                </a:extLst>
              </p:cNvPr>
              <p:cNvSpPr/>
              <p:nvPr/>
            </p:nvSpPr>
            <p:spPr>
              <a:xfrm>
                <a:off x="4070555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17" name="Oval 426">
                <a:extLst>
                  <a:ext uri="{FF2B5EF4-FFF2-40B4-BE49-F238E27FC236}">
                    <a16:creationId xmlns:a16="http://schemas.microsoft.com/office/drawing/2014/main" id="{293F5AF8-4490-3DC8-388E-183481E1E15D}"/>
                  </a:ext>
                </a:extLst>
              </p:cNvPr>
              <p:cNvSpPr/>
              <p:nvPr/>
            </p:nvSpPr>
            <p:spPr>
              <a:xfrm>
                <a:off x="1332273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18" name="Oval 427">
                <a:extLst>
                  <a:ext uri="{FF2B5EF4-FFF2-40B4-BE49-F238E27FC236}">
                    <a16:creationId xmlns:a16="http://schemas.microsoft.com/office/drawing/2014/main" id="{E711E6A7-91CF-DB6E-5DCC-BBED268189AA}"/>
                  </a:ext>
                </a:extLst>
              </p:cNvPr>
              <p:cNvSpPr/>
              <p:nvPr/>
            </p:nvSpPr>
            <p:spPr>
              <a:xfrm>
                <a:off x="1944754" y="346855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19" name="Oval 428">
                <a:extLst>
                  <a:ext uri="{FF2B5EF4-FFF2-40B4-BE49-F238E27FC236}">
                    <a16:creationId xmlns:a16="http://schemas.microsoft.com/office/drawing/2014/main" id="{608B680B-0487-F939-B5F8-A31ED24178CA}"/>
                  </a:ext>
                </a:extLst>
              </p:cNvPr>
              <p:cNvSpPr/>
              <p:nvPr/>
            </p:nvSpPr>
            <p:spPr>
              <a:xfrm>
                <a:off x="3602473" y="358653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20" name="Oval 429">
                <a:extLst>
                  <a:ext uri="{FF2B5EF4-FFF2-40B4-BE49-F238E27FC236}">
                    <a16:creationId xmlns:a16="http://schemas.microsoft.com/office/drawing/2014/main" id="{DFA7A489-4E3B-8CA1-2E72-389ECBA27B83}"/>
                  </a:ext>
                </a:extLst>
              </p:cNvPr>
              <p:cNvSpPr/>
              <p:nvPr/>
            </p:nvSpPr>
            <p:spPr>
              <a:xfrm>
                <a:off x="2495427" y="518540"/>
                <a:ext cx="1032387" cy="49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21" name="Block Arc 430">
                <a:extLst>
                  <a:ext uri="{FF2B5EF4-FFF2-40B4-BE49-F238E27FC236}">
                    <a16:creationId xmlns:a16="http://schemas.microsoft.com/office/drawing/2014/main" id="{DE03E07F-4F42-2B63-6DA8-A62E8B6D8832}"/>
                  </a:ext>
                </a:extLst>
              </p:cNvPr>
              <p:cNvSpPr/>
              <p:nvPr/>
            </p:nvSpPr>
            <p:spPr>
              <a:xfrm rot="11504511">
                <a:off x="3365742" y="518608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2" name="Group 431">
                <a:extLst>
                  <a:ext uri="{FF2B5EF4-FFF2-40B4-BE49-F238E27FC236}">
                    <a16:creationId xmlns:a16="http://schemas.microsoft.com/office/drawing/2014/main" id="{24972D44-21B8-7B06-8CEE-E18C68B04313}"/>
                  </a:ext>
                </a:extLst>
              </p:cNvPr>
              <p:cNvGrpSpPr/>
              <p:nvPr/>
            </p:nvGrpSpPr>
            <p:grpSpPr>
              <a:xfrm>
                <a:off x="3153514" y="508480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143" name="Block Arc 452">
                  <a:extLst>
                    <a:ext uri="{FF2B5EF4-FFF2-40B4-BE49-F238E27FC236}">
                      <a16:creationId xmlns:a16="http://schemas.microsoft.com/office/drawing/2014/main" id="{2D35E5C6-4747-8980-C178-76ADF0DFC1EF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Rounded Rectangle 453">
                  <a:extLst>
                    <a:ext uri="{FF2B5EF4-FFF2-40B4-BE49-F238E27FC236}">
                      <a16:creationId xmlns:a16="http://schemas.microsoft.com/office/drawing/2014/main" id="{1E7ABF17-8A1F-67D1-B9DE-038C6501D561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45" name="Rectangle 454">
                  <a:extLst>
                    <a:ext uri="{FF2B5EF4-FFF2-40B4-BE49-F238E27FC236}">
                      <a16:creationId xmlns:a16="http://schemas.microsoft.com/office/drawing/2014/main" id="{CC102FEC-B62F-1CE9-8C24-3C2179CA7C10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46" name="Triangle 455">
                  <a:extLst>
                    <a:ext uri="{FF2B5EF4-FFF2-40B4-BE49-F238E27FC236}">
                      <a16:creationId xmlns:a16="http://schemas.microsoft.com/office/drawing/2014/main" id="{9A020A82-0ABB-A5C4-1E5C-2954F04E9E76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123" name="Triangle 432">
                <a:extLst>
                  <a:ext uri="{FF2B5EF4-FFF2-40B4-BE49-F238E27FC236}">
                    <a16:creationId xmlns:a16="http://schemas.microsoft.com/office/drawing/2014/main" id="{9FFF199A-509E-9258-68A1-E92F4ECD9AB1}"/>
                  </a:ext>
                </a:extLst>
              </p:cNvPr>
              <p:cNvSpPr/>
              <p:nvPr/>
            </p:nvSpPr>
            <p:spPr>
              <a:xfrm rot="2565331">
                <a:off x="3579044" y="351385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24" name="Moon 433">
                <a:extLst>
                  <a:ext uri="{FF2B5EF4-FFF2-40B4-BE49-F238E27FC236}">
                    <a16:creationId xmlns:a16="http://schemas.microsoft.com/office/drawing/2014/main" id="{3F6ACEF7-7A27-3AF4-BD1E-19EE91CD89FA}"/>
                  </a:ext>
                </a:extLst>
              </p:cNvPr>
              <p:cNvSpPr/>
              <p:nvPr/>
            </p:nvSpPr>
            <p:spPr>
              <a:xfrm rot="16200000">
                <a:off x="2935547" y="852245"/>
                <a:ext cx="145531" cy="612775"/>
              </a:xfrm>
              <a:prstGeom prst="moon">
                <a:avLst>
                  <a:gd name="adj" fmla="val 469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25" name="Moon 434">
                <a:extLst>
                  <a:ext uri="{FF2B5EF4-FFF2-40B4-BE49-F238E27FC236}">
                    <a16:creationId xmlns:a16="http://schemas.microsoft.com/office/drawing/2014/main" id="{006CFA1B-6F5A-F5E1-311B-FF71631794FA}"/>
                  </a:ext>
                </a:extLst>
              </p:cNvPr>
              <p:cNvSpPr/>
              <p:nvPr/>
            </p:nvSpPr>
            <p:spPr>
              <a:xfrm rot="16200000">
                <a:off x="2914689" y="635476"/>
                <a:ext cx="170474" cy="919850"/>
              </a:xfrm>
              <a:prstGeom prst="moon">
                <a:avLst>
                  <a:gd name="adj" fmla="val 630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126" name="Group 435">
                <a:extLst>
                  <a:ext uri="{FF2B5EF4-FFF2-40B4-BE49-F238E27FC236}">
                    <a16:creationId xmlns:a16="http://schemas.microsoft.com/office/drawing/2014/main" id="{1849180D-0E02-D994-DEE2-A2B4EC1B5C58}"/>
                  </a:ext>
                </a:extLst>
              </p:cNvPr>
              <p:cNvGrpSpPr/>
              <p:nvPr/>
            </p:nvGrpSpPr>
            <p:grpSpPr>
              <a:xfrm>
                <a:off x="2322071" y="980815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139" name="Moon 448">
                  <a:extLst>
                    <a:ext uri="{FF2B5EF4-FFF2-40B4-BE49-F238E27FC236}">
                      <a16:creationId xmlns:a16="http://schemas.microsoft.com/office/drawing/2014/main" id="{579E80C4-61AC-F01A-B397-6FC42869884E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40" name="Moon 449">
                  <a:extLst>
                    <a:ext uri="{FF2B5EF4-FFF2-40B4-BE49-F238E27FC236}">
                      <a16:creationId xmlns:a16="http://schemas.microsoft.com/office/drawing/2014/main" id="{18CDEDFA-B5B2-68F5-003E-D84E544AC6FB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41" name="Triangle 450">
                  <a:extLst>
                    <a:ext uri="{FF2B5EF4-FFF2-40B4-BE49-F238E27FC236}">
                      <a16:creationId xmlns:a16="http://schemas.microsoft.com/office/drawing/2014/main" id="{6B52654E-9CFF-E248-028C-30AA6144FEFB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42" name="Oval 451">
                  <a:extLst>
                    <a:ext uri="{FF2B5EF4-FFF2-40B4-BE49-F238E27FC236}">
                      <a16:creationId xmlns:a16="http://schemas.microsoft.com/office/drawing/2014/main" id="{EAEE3143-D201-4FFE-81B5-F3CDAB66A276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grpSp>
            <p:nvGrpSpPr>
              <p:cNvPr id="127" name="Group 436">
                <a:extLst>
                  <a:ext uri="{FF2B5EF4-FFF2-40B4-BE49-F238E27FC236}">
                    <a16:creationId xmlns:a16="http://schemas.microsoft.com/office/drawing/2014/main" id="{842F8C85-733F-75C8-D86A-47D2451AC3D8}"/>
                  </a:ext>
                </a:extLst>
              </p:cNvPr>
              <p:cNvGrpSpPr/>
              <p:nvPr/>
            </p:nvGrpSpPr>
            <p:grpSpPr>
              <a:xfrm flipH="1">
                <a:off x="3393981" y="988511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135" name="Moon 444">
                  <a:extLst>
                    <a:ext uri="{FF2B5EF4-FFF2-40B4-BE49-F238E27FC236}">
                      <a16:creationId xmlns:a16="http://schemas.microsoft.com/office/drawing/2014/main" id="{FCAEE1CF-D8C2-F3BF-2323-873E0862BF2E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36" name="Moon 445">
                  <a:extLst>
                    <a:ext uri="{FF2B5EF4-FFF2-40B4-BE49-F238E27FC236}">
                      <a16:creationId xmlns:a16="http://schemas.microsoft.com/office/drawing/2014/main" id="{EC07EDE9-81B2-031C-9D5B-0C85EF1129B7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37" name="Triangle 446">
                  <a:extLst>
                    <a:ext uri="{FF2B5EF4-FFF2-40B4-BE49-F238E27FC236}">
                      <a16:creationId xmlns:a16="http://schemas.microsoft.com/office/drawing/2014/main" id="{A4C38511-A413-F741-A2C9-E7182A026E38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38" name="Oval 447">
                  <a:extLst>
                    <a:ext uri="{FF2B5EF4-FFF2-40B4-BE49-F238E27FC236}">
                      <a16:creationId xmlns:a16="http://schemas.microsoft.com/office/drawing/2014/main" id="{E81E2743-18C0-9C3C-86D7-C9E8F277DBC0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128" name="Triangle 437">
                <a:extLst>
                  <a:ext uri="{FF2B5EF4-FFF2-40B4-BE49-F238E27FC236}">
                    <a16:creationId xmlns:a16="http://schemas.microsoft.com/office/drawing/2014/main" id="{5FAEC6E4-5211-F06B-90E2-9ED079C41BF7}"/>
                  </a:ext>
                </a:extLst>
              </p:cNvPr>
              <p:cNvSpPr/>
              <p:nvPr/>
            </p:nvSpPr>
            <p:spPr>
              <a:xfrm rot="19034669" flipH="1">
                <a:off x="2242395" y="342857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129" name="Group 438">
                <a:extLst>
                  <a:ext uri="{FF2B5EF4-FFF2-40B4-BE49-F238E27FC236}">
                    <a16:creationId xmlns:a16="http://schemas.microsoft.com/office/drawing/2014/main" id="{51B38FA4-9706-AA8D-F66D-4CCB40421AC2}"/>
                  </a:ext>
                </a:extLst>
              </p:cNvPr>
              <p:cNvGrpSpPr/>
              <p:nvPr/>
            </p:nvGrpSpPr>
            <p:grpSpPr>
              <a:xfrm flipH="1">
                <a:off x="1621705" y="511396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131" name="Block Arc 440">
                  <a:extLst>
                    <a:ext uri="{FF2B5EF4-FFF2-40B4-BE49-F238E27FC236}">
                      <a16:creationId xmlns:a16="http://schemas.microsoft.com/office/drawing/2014/main" id="{51103A70-073E-F9B9-584B-B552DCF969EB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Rounded Rectangle 441">
                  <a:extLst>
                    <a:ext uri="{FF2B5EF4-FFF2-40B4-BE49-F238E27FC236}">
                      <a16:creationId xmlns:a16="http://schemas.microsoft.com/office/drawing/2014/main" id="{A28FB9E0-A3DE-4532-572F-B8BA93FFC939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33" name="Rectangle 442">
                  <a:extLst>
                    <a:ext uri="{FF2B5EF4-FFF2-40B4-BE49-F238E27FC236}">
                      <a16:creationId xmlns:a16="http://schemas.microsoft.com/office/drawing/2014/main" id="{43364793-D4DA-DF8C-0F96-D5EA362EFDF8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134" name="Triangle 443">
                  <a:extLst>
                    <a:ext uri="{FF2B5EF4-FFF2-40B4-BE49-F238E27FC236}">
                      <a16:creationId xmlns:a16="http://schemas.microsoft.com/office/drawing/2014/main" id="{4E4B0229-83C1-BF93-2FF0-7785307169C6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130" name="Block Arc 439">
                <a:extLst>
                  <a:ext uri="{FF2B5EF4-FFF2-40B4-BE49-F238E27FC236}">
                    <a16:creationId xmlns:a16="http://schemas.microsoft.com/office/drawing/2014/main" id="{E61DB3E3-C271-C66B-0FE6-849CAEF62AAE}"/>
                  </a:ext>
                </a:extLst>
              </p:cNvPr>
              <p:cNvSpPr/>
              <p:nvPr/>
            </p:nvSpPr>
            <p:spPr>
              <a:xfrm rot="10095489" flipH="1">
                <a:off x="1727930" y="490693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" name="Rounded Rectangle 424">
              <a:extLst>
                <a:ext uri="{FF2B5EF4-FFF2-40B4-BE49-F238E27FC236}">
                  <a16:creationId xmlns:a16="http://schemas.microsoft.com/office/drawing/2014/main" id="{2D307776-1217-94CE-B05D-160523FE7D76}"/>
                </a:ext>
              </a:extLst>
            </p:cNvPr>
            <p:cNvSpPr/>
            <p:nvPr/>
          </p:nvSpPr>
          <p:spPr>
            <a:xfrm>
              <a:off x="3910275" y="1257708"/>
              <a:ext cx="867470" cy="301107"/>
            </a:xfrm>
            <a:prstGeom prst="roundRect">
              <a:avLst>
                <a:gd name="adj" fmla="val 4094"/>
              </a:avLst>
            </a:prstGeom>
            <a:solidFill>
              <a:srgbClr val="CDB898"/>
            </a:solidFill>
            <a:ln w="12700">
              <a:solidFill>
                <a:srgbClr val="A1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x-none" sz="700" b="1" dirty="0">
                  <a:solidFill>
                    <a:srgbClr val="6A6051"/>
                  </a:solidFill>
                  <a:latin typeface="Avenir Next Condensed" panose="020B0506020202020204" pitchFamily="34" charset="0"/>
                </a:rPr>
                <a:t>Delivery</a:t>
              </a:r>
            </a:p>
          </p:txBody>
        </p:sp>
      </p:grpSp>
      <p:grpSp>
        <p:nvGrpSpPr>
          <p:cNvPr id="181" name="Group 456">
            <a:extLst>
              <a:ext uri="{FF2B5EF4-FFF2-40B4-BE49-F238E27FC236}">
                <a16:creationId xmlns:a16="http://schemas.microsoft.com/office/drawing/2014/main" id="{BB574B19-604C-6DE2-E015-E16CDF35E4F7}"/>
              </a:ext>
            </a:extLst>
          </p:cNvPr>
          <p:cNvGrpSpPr>
            <a:grpSpLocks noChangeAspect="1"/>
          </p:cNvGrpSpPr>
          <p:nvPr/>
        </p:nvGrpSpPr>
        <p:grpSpPr>
          <a:xfrm>
            <a:off x="5418613" y="2426651"/>
            <a:ext cx="821785" cy="417742"/>
            <a:chOff x="1301864" y="1268284"/>
            <a:chExt cx="1440000" cy="732001"/>
          </a:xfrm>
        </p:grpSpPr>
        <p:grpSp>
          <p:nvGrpSpPr>
            <p:cNvPr id="182" name="Group 457">
              <a:extLst>
                <a:ext uri="{FF2B5EF4-FFF2-40B4-BE49-F238E27FC236}">
                  <a16:creationId xmlns:a16="http://schemas.microsoft.com/office/drawing/2014/main" id="{483ABE5D-9D3C-E23B-5F3B-8B3928FD8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1864" y="1268284"/>
              <a:ext cx="1440000" cy="577411"/>
              <a:chOff x="1332273" y="342857"/>
              <a:chExt cx="3362561" cy="1348320"/>
            </a:xfrm>
            <a:solidFill>
              <a:srgbClr val="D87A00"/>
            </a:solidFill>
          </p:grpSpPr>
          <p:sp>
            <p:nvSpPr>
              <p:cNvPr id="184" name="Oval 459">
                <a:extLst>
                  <a:ext uri="{FF2B5EF4-FFF2-40B4-BE49-F238E27FC236}">
                    <a16:creationId xmlns:a16="http://schemas.microsoft.com/office/drawing/2014/main" id="{594D9E50-3F12-4CA8-F3F4-61B9BE6FFB28}"/>
                  </a:ext>
                </a:extLst>
              </p:cNvPr>
              <p:cNvSpPr/>
              <p:nvPr/>
            </p:nvSpPr>
            <p:spPr>
              <a:xfrm>
                <a:off x="4070555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85" name="Oval 460">
                <a:extLst>
                  <a:ext uri="{FF2B5EF4-FFF2-40B4-BE49-F238E27FC236}">
                    <a16:creationId xmlns:a16="http://schemas.microsoft.com/office/drawing/2014/main" id="{17048222-7F3D-8550-576A-F998845B5080}"/>
                  </a:ext>
                </a:extLst>
              </p:cNvPr>
              <p:cNvSpPr/>
              <p:nvPr/>
            </p:nvSpPr>
            <p:spPr>
              <a:xfrm>
                <a:off x="1332273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86" name="Oval 461">
                <a:extLst>
                  <a:ext uri="{FF2B5EF4-FFF2-40B4-BE49-F238E27FC236}">
                    <a16:creationId xmlns:a16="http://schemas.microsoft.com/office/drawing/2014/main" id="{8C147458-7E34-90F0-8E40-2D51F46703B0}"/>
                  </a:ext>
                </a:extLst>
              </p:cNvPr>
              <p:cNvSpPr/>
              <p:nvPr/>
            </p:nvSpPr>
            <p:spPr>
              <a:xfrm>
                <a:off x="1944754" y="346855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87" name="Oval 462">
                <a:extLst>
                  <a:ext uri="{FF2B5EF4-FFF2-40B4-BE49-F238E27FC236}">
                    <a16:creationId xmlns:a16="http://schemas.microsoft.com/office/drawing/2014/main" id="{E2685471-8B57-4D9E-16A3-9F7C1CACEB2D}"/>
                  </a:ext>
                </a:extLst>
              </p:cNvPr>
              <p:cNvSpPr/>
              <p:nvPr/>
            </p:nvSpPr>
            <p:spPr>
              <a:xfrm>
                <a:off x="3602473" y="358653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88" name="Oval 463">
                <a:extLst>
                  <a:ext uri="{FF2B5EF4-FFF2-40B4-BE49-F238E27FC236}">
                    <a16:creationId xmlns:a16="http://schemas.microsoft.com/office/drawing/2014/main" id="{3578614C-703C-80A4-9BAC-1949219035D4}"/>
                  </a:ext>
                </a:extLst>
              </p:cNvPr>
              <p:cNvSpPr/>
              <p:nvPr/>
            </p:nvSpPr>
            <p:spPr>
              <a:xfrm>
                <a:off x="2495427" y="518540"/>
                <a:ext cx="1032387" cy="49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89" name="Block Arc 464">
                <a:extLst>
                  <a:ext uri="{FF2B5EF4-FFF2-40B4-BE49-F238E27FC236}">
                    <a16:creationId xmlns:a16="http://schemas.microsoft.com/office/drawing/2014/main" id="{13C3F2AE-D86C-E8A9-A836-B85A0010FCCE}"/>
                  </a:ext>
                </a:extLst>
              </p:cNvPr>
              <p:cNvSpPr/>
              <p:nvPr/>
            </p:nvSpPr>
            <p:spPr>
              <a:xfrm rot="11504511">
                <a:off x="3365742" y="518608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0" name="Group 465">
                <a:extLst>
                  <a:ext uri="{FF2B5EF4-FFF2-40B4-BE49-F238E27FC236}">
                    <a16:creationId xmlns:a16="http://schemas.microsoft.com/office/drawing/2014/main" id="{95CD5726-5716-3BE1-F6A7-B6E7000A40FB}"/>
                  </a:ext>
                </a:extLst>
              </p:cNvPr>
              <p:cNvGrpSpPr/>
              <p:nvPr/>
            </p:nvGrpSpPr>
            <p:grpSpPr>
              <a:xfrm>
                <a:off x="3153514" y="508480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211" name="Block Arc 486">
                  <a:extLst>
                    <a:ext uri="{FF2B5EF4-FFF2-40B4-BE49-F238E27FC236}">
                      <a16:creationId xmlns:a16="http://schemas.microsoft.com/office/drawing/2014/main" id="{CDA149D8-9B64-BC49-26DB-404500DB75A7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Rounded Rectangle 487">
                  <a:extLst>
                    <a:ext uri="{FF2B5EF4-FFF2-40B4-BE49-F238E27FC236}">
                      <a16:creationId xmlns:a16="http://schemas.microsoft.com/office/drawing/2014/main" id="{38CF4150-F44C-742C-197D-A7102F9891E3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13" name="Rectangle 488">
                  <a:extLst>
                    <a:ext uri="{FF2B5EF4-FFF2-40B4-BE49-F238E27FC236}">
                      <a16:creationId xmlns:a16="http://schemas.microsoft.com/office/drawing/2014/main" id="{18F6B3C8-1E93-8870-5712-D1900D1ED626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14" name="Triangle 489">
                  <a:extLst>
                    <a:ext uri="{FF2B5EF4-FFF2-40B4-BE49-F238E27FC236}">
                      <a16:creationId xmlns:a16="http://schemas.microsoft.com/office/drawing/2014/main" id="{D2AA6618-0FE6-D823-91FD-984AE57E2A77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191" name="Triangle 466">
                <a:extLst>
                  <a:ext uri="{FF2B5EF4-FFF2-40B4-BE49-F238E27FC236}">
                    <a16:creationId xmlns:a16="http://schemas.microsoft.com/office/drawing/2014/main" id="{20E2ECA5-D9DD-E965-60C8-FEB33BA1F9AF}"/>
                  </a:ext>
                </a:extLst>
              </p:cNvPr>
              <p:cNvSpPr/>
              <p:nvPr/>
            </p:nvSpPr>
            <p:spPr>
              <a:xfrm rot="2565331">
                <a:off x="3579044" y="351385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92" name="Moon 467">
                <a:extLst>
                  <a:ext uri="{FF2B5EF4-FFF2-40B4-BE49-F238E27FC236}">
                    <a16:creationId xmlns:a16="http://schemas.microsoft.com/office/drawing/2014/main" id="{839FE624-125A-86BF-61EB-CD519C415138}"/>
                  </a:ext>
                </a:extLst>
              </p:cNvPr>
              <p:cNvSpPr/>
              <p:nvPr/>
            </p:nvSpPr>
            <p:spPr>
              <a:xfrm rot="16200000">
                <a:off x="2935547" y="852245"/>
                <a:ext cx="145531" cy="612775"/>
              </a:xfrm>
              <a:prstGeom prst="moon">
                <a:avLst>
                  <a:gd name="adj" fmla="val 469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93" name="Moon 468">
                <a:extLst>
                  <a:ext uri="{FF2B5EF4-FFF2-40B4-BE49-F238E27FC236}">
                    <a16:creationId xmlns:a16="http://schemas.microsoft.com/office/drawing/2014/main" id="{13B4211F-F436-A75F-2DB5-9E0004B0AC1B}"/>
                  </a:ext>
                </a:extLst>
              </p:cNvPr>
              <p:cNvSpPr/>
              <p:nvPr/>
            </p:nvSpPr>
            <p:spPr>
              <a:xfrm rot="16200000">
                <a:off x="2914689" y="635476"/>
                <a:ext cx="170474" cy="919850"/>
              </a:xfrm>
              <a:prstGeom prst="moon">
                <a:avLst>
                  <a:gd name="adj" fmla="val 630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194" name="Group 469">
                <a:extLst>
                  <a:ext uri="{FF2B5EF4-FFF2-40B4-BE49-F238E27FC236}">
                    <a16:creationId xmlns:a16="http://schemas.microsoft.com/office/drawing/2014/main" id="{4B64F0CC-A0E6-444B-6760-A71901B4D2EC}"/>
                  </a:ext>
                </a:extLst>
              </p:cNvPr>
              <p:cNvGrpSpPr/>
              <p:nvPr/>
            </p:nvGrpSpPr>
            <p:grpSpPr>
              <a:xfrm>
                <a:off x="2322071" y="980815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207" name="Moon 482">
                  <a:extLst>
                    <a:ext uri="{FF2B5EF4-FFF2-40B4-BE49-F238E27FC236}">
                      <a16:creationId xmlns:a16="http://schemas.microsoft.com/office/drawing/2014/main" id="{28CFD772-CF21-4EAE-7DBB-B2D6FFE9F950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08" name="Moon 483">
                  <a:extLst>
                    <a:ext uri="{FF2B5EF4-FFF2-40B4-BE49-F238E27FC236}">
                      <a16:creationId xmlns:a16="http://schemas.microsoft.com/office/drawing/2014/main" id="{DCF78619-2FF1-0E3A-1768-2F952BCC6659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09" name="Triangle 484">
                  <a:extLst>
                    <a:ext uri="{FF2B5EF4-FFF2-40B4-BE49-F238E27FC236}">
                      <a16:creationId xmlns:a16="http://schemas.microsoft.com/office/drawing/2014/main" id="{976C6CDC-7CFC-1957-9AD7-3FD750E1FA09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10" name="Oval 485">
                  <a:extLst>
                    <a:ext uri="{FF2B5EF4-FFF2-40B4-BE49-F238E27FC236}">
                      <a16:creationId xmlns:a16="http://schemas.microsoft.com/office/drawing/2014/main" id="{3A3ACAB6-8B4D-E661-CD57-62BD8004D6A0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grpSp>
            <p:nvGrpSpPr>
              <p:cNvPr id="195" name="Group 470">
                <a:extLst>
                  <a:ext uri="{FF2B5EF4-FFF2-40B4-BE49-F238E27FC236}">
                    <a16:creationId xmlns:a16="http://schemas.microsoft.com/office/drawing/2014/main" id="{DAACF1C7-7354-5B2A-4CDF-7F131DBAB9C2}"/>
                  </a:ext>
                </a:extLst>
              </p:cNvPr>
              <p:cNvGrpSpPr/>
              <p:nvPr/>
            </p:nvGrpSpPr>
            <p:grpSpPr>
              <a:xfrm flipH="1">
                <a:off x="3393981" y="988511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203" name="Moon 478">
                  <a:extLst>
                    <a:ext uri="{FF2B5EF4-FFF2-40B4-BE49-F238E27FC236}">
                      <a16:creationId xmlns:a16="http://schemas.microsoft.com/office/drawing/2014/main" id="{D479C5B8-6A68-7A4C-0B38-1BE75AE833B4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04" name="Moon 479">
                  <a:extLst>
                    <a:ext uri="{FF2B5EF4-FFF2-40B4-BE49-F238E27FC236}">
                      <a16:creationId xmlns:a16="http://schemas.microsoft.com/office/drawing/2014/main" id="{FC75A039-C3B5-21DE-3348-AEF048D415E1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05" name="Triangle 480">
                  <a:extLst>
                    <a:ext uri="{FF2B5EF4-FFF2-40B4-BE49-F238E27FC236}">
                      <a16:creationId xmlns:a16="http://schemas.microsoft.com/office/drawing/2014/main" id="{F86D47E0-B819-4CF6-D347-2435872905AD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06" name="Oval 481">
                  <a:extLst>
                    <a:ext uri="{FF2B5EF4-FFF2-40B4-BE49-F238E27FC236}">
                      <a16:creationId xmlns:a16="http://schemas.microsoft.com/office/drawing/2014/main" id="{E3E82725-7FCF-64B4-95D8-F22F2936DE88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196" name="Triangle 471">
                <a:extLst>
                  <a:ext uri="{FF2B5EF4-FFF2-40B4-BE49-F238E27FC236}">
                    <a16:creationId xmlns:a16="http://schemas.microsoft.com/office/drawing/2014/main" id="{2F1E26ED-A60E-740D-01FC-EB676A306930}"/>
                  </a:ext>
                </a:extLst>
              </p:cNvPr>
              <p:cNvSpPr/>
              <p:nvPr/>
            </p:nvSpPr>
            <p:spPr>
              <a:xfrm rot="19034669" flipH="1">
                <a:off x="2242395" y="342857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197" name="Group 472">
                <a:extLst>
                  <a:ext uri="{FF2B5EF4-FFF2-40B4-BE49-F238E27FC236}">
                    <a16:creationId xmlns:a16="http://schemas.microsoft.com/office/drawing/2014/main" id="{F1B21BA6-1304-8520-0BFB-17E97D8BC36D}"/>
                  </a:ext>
                </a:extLst>
              </p:cNvPr>
              <p:cNvGrpSpPr/>
              <p:nvPr/>
            </p:nvGrpSpPr>
            <p:grpSpPr>
              <a:xfrm flipH="1">
                <a:off x="1621705" y="511396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199" name="Block Arc 474">
                  <a:extLst>
                    <a:ext uri="{FF2B5EF4-FFF2-40B4-BE49-F238E27FC236}">
                      <a16:creationId xmlns:a16="http://schemas.microsoft.com/office/drawing/2014/main" id="{1373EE2A-139B-EA26-6972-053B5D747875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Rounded Rectangle 475">
                  <a:extLst>
                    <a:ext uri="{FF2B5EF4-FFF2-40B4-BE49-F238E27FC236}">
                      <a16:creationId xmlns:a16="http://schemas.microsoft.com/office/drawing/2014/main" id="{582382CE-2512-A9A9-D612-64A1D5AB27F9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01" name="Rectangle 476">
                  <a:extLst>
                    <a:ext uri="{FF2B5EF4-FFF2-40B4-BE49-F238E27FC236}">
                      <a16:creationId xmlns:a16="http://schemas.microsoft.com/office/drawing/2014/main" id="{E5996FDE-98BD-9D95-A362-0E32D9E34DAA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02" name="Triangle 477">
                  <a:extLst>
                    <a:ext uri="{FF2B5EF4-FFF2-40B4-BE49-F238E27FC236}">
                      <a16:creationId xmlns:a16="http://schemas.microsoft.com/office/drawing/2014/main" id="{3FC00E50-14A6-56F0-5E03-52E5179C41F3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198" name="Block Arc 473">
                <a:extLst>
                  <a:ext uri="{FF2B5EF4-FFF2-40B4-BE49-F238E27FC236}">
                    <a16:creationId xmlns:a16="http://schemas.microsoft.com/office/drawing/2014/main" id="{0850E6D3-D911-9C4F-F1CD-4662E6CDE10C}"/>
                  </a:ext>
                </a:extLst>
              </p:cNvPr>
              <p:cNvSpPr/>
              <p:nvPr/>
            </p:nvSpPr>
            <p:spPr>
              <a:xfrm rot="10095489" flipH="1">
                <a:off x="1727930" y="490693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Rounded Rectangle 458">
              <a:extLst>
                <a:ext uri="{FF2B5EF4-FFF2-40B4-BE49-F238E27FC236}">
                  <a16:creationId xmlns:a16="http://schemas.microsoft.com/office/drawing/2014/main" id="{2F66BA67-8782-FE08-98E1-AF64AE42E342}"/>
                </a:ext>
              </a:extLst>
            </p:cNvPr>
            <p:cNvSpPr/>
            <p:nvPr/>
          </p:nvSpPr>
          <p:spPr>
            <a:xfrm>
              <a:off x="1588129" y="1699178"/>
              <a:ext cx="867470" cy="301107"/>
            </a:xfrm>
            <a:prstGeom prst="roundRect">
              <a:avLst>
                <a:gd name="adj" fmla="val 4094"/>
              </a:avLst>
            </a:prstGeom>
            <a:solidFill>
              <a:srgbClr val="CDB898"/>
            </a:solidFill>
            <a:ln w="12700">
              <a:solidFill>
                <a:srgbClr val="A1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x-none" sz="700" b="1" dirty="0">
                  <a:solidFill>
                    <a:srgbClr val="6A6051"/>
                  </a:solidFill>
                  <a:latin typeface="Avenir Next Condensed" panose="020B0506020202020204" pitchFamily="34" charset="0"/>
                </a:rPr>
                <a:t>Delivery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AF82251-872E-359F-A8DA-709430C49CFF}"/>
              </a:ext>
            </a:extLst>
          </p:cNvPr>
          <p:cNvGrpSpPr/>
          <p:nvPr/>
        </p:nvGrpSpPr>
        <p:grpSpPr>
          <a:xfrm>
            <a:off x="4618201" y="3003798"/>
            <a:ext cx="864096" cy="792088"/>
            <a:chOff x="4841946" y="3037090"/>
            <a:chExt cx="864096" cy="792088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52416311-35BC-7EAF-DAAB-6A3728F6186E}"/>
                </a:ext>
              </a:extLst>
            </p:cNvPr>
            <p:cNvSpPr/>
            <p:nvPr/>
          </p:nvSpPr>
          <p:spPr>
            <a:xfrm>
              <a:off x="4841946" y="3037090"/>
              <a:ext cx="864096" cy="7920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29E205C5-5453-8954-3E92-6CAEBE31DC82}"/>
                </a:ext>
              </a:extLst>
            </p:cNvPr>
            <p:cNvSpPr/>
            <p:nvPr/>
          </p:nvSpPr>
          <p:spPr>
            <a:xfrm>
              <a:off x="4967877" y="3142390"/>
              <a:ext cx="612235" cy="58148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</a:t>
              </a:r>
            </a:p>
          </p:txBody>
        </p:sp>
      </p:grpSp>
      <p:sp>
        <p:nvSpPr>
          <p:cNvPr id="7" name="Google Shape;72;p14">
            <a:extLst>
              <a:ext uri="{FF2B5EF4-FFF2-40B4-BE49-F238E27FC236}">
                <a16:creationId xmlns:a16="http://schemas.microsoft.com/office/drawing/2014/main" id="{ADCA4CF2-0FC5-875F-10A4-D897E705D482}"/>
              </a:ext>
            </a:extLst>
          </p:cNvPr>
          <p:cNvSpPr txBox="1">
            <a:spLocks/>
          </p:cNvSpPr>
          <p:nvPr/>
        </p:nvSpPr>
        <p:spPr>
          <a:xfrm>
            <a:off x="4269934" y="3795886"/>
            <a:ext cx="1468228" cy="58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lnSpc>
                <a:spcPct val="100000"/>
              </a:lnSpc>
              <a:buNone/>
            </a:pPr>
            <a:r>
              <a:rPr lang="en-US" sz="1600" dirty="0"/>
              <a:t>Distribution center</a:t>
            </a:r>
          </a:p>
          <a:p>
            <a:pPr lvl="1" algn="just">
              <a:lnSpc>
                <a:spcPct val="100000"/>
              </a:lnSpc>
            </a:pPr>
            <a:endParaRPr lang="en-US" sz="1000" dirty="0"/>
          </a:p>
        </p:txBody>
      </p:sp>
      <p:grpSp>
        <p:nvGrpSpPr>
          <p:cNvPr id="8" name="Group 422">
            <a:extLst>
              <a:ext uri="{FF2B5EF4-FFF2-40B4-BE49-F238E27FC236}">
                <a16:creationId xmlns:a16="http://schemas.microsoft.com/office/drawing/2014/main" id="{19D6F5D6-1225-35AF-B891-E0502D6C9CC2}"/>
              </a:ext>
            </a:extLst>
          </p:cNvPr>
          <p:cNvGrpSpPr>
            <a:grpSpLocks noChangeAspect="1"/>
          </p:cNvGrpSpPr>
          <p:nvPr/>
        </p:nvGrpSpPr>
        <p:grpSpPr>
          <a:xfrm>
            <a:off x="6155047" y="2743636"/>
            <a:ext cx="913048" cy="464134"/>
            <a:chOff x="3624010" y="826814"/>
            <a:chExt cx="1440000" cy="732001"/>
          </a:xfrm>
        </p:grpSpPr>
        <p:grpSp>
          <p:nvGrpSpPr>
            <p:cNvPr id="9" name="Group 423">
              <a:extLst>
                <a:ext uri="{FF2B5EF4-FFF2-40B4-BE49-F238E27FC236}">
                  <a16:creationId xmlns:a16="http://schemas.microsoft.com/office/drawing/2014/main" id="{BBBF41F7-C62A-78A6-5E7F-F135E18A7F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24010" y="826814"/>
              <a:ext cx="1440000" cy="577411"/>
              <a:chOff x="1332273" y="342857"/>
              <a:chExt cx="3362561" cy="1348320"/>
            </a:xfrm>
            <a:solidFill>
              <a:srgbClr val="244379"/>
            </a:solidFill>
          </p:grpSpPr>
          <p:sp>
            <p:nvSpPr>
              <p:cNvPr id="11" name="Oval 425">
                <a:extLst>
                  <a:ext uri="{FF2B5EF4-FFF2-40B4-BE49-F238E27FC236}">
                    <a16:creationId xmlns:a16="http://schemas.microsoft.com/office/drawing/2014/main" id="{C604B74F-877A-B21A-36DC-7463E42D9CA1}"/>
                  </a:ext>
                </a:extLst>
              </p:cNvPr>
              <p:cNvSpPr/>
              <p:nvPr/>
            </p:nvSpPr>
            <p:spPr>
              <a:xfrm>
                <a:off x="4070555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2" name="Oval 426">
                <a:extLst>
                  <a:ext uri="{FF2B5EF4-FFF2-40B4-BE49-F238E27FC236}">
                    <a16:creationId xmlns:a16="http://schemas.microsoft.com/office/drawing/2014/main" id="{CBB95E42-D53A-0756-7C0A-3429F79C8EFA}"/>
                  </a:ext>
                </a:extLst>
              </p:cNvPr>
              <p:cNvSpPr/>
              <p:nvPr/>
            </p:nvSpPr>
            <p:spPr>
              <a:xfrm>
                <a:off x="1332273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3" name="Oval 427">
                <a:extLst>
                  <a:ext uri="{FF2B5EF4-FFF2-40B4-BE49-F238E27FC236}">
                    <a16:creationId xmlns:a16="http://schemas.microsoft.com/office/drawing/2014/main" id="{16E4FB39-F885-7C8C-02D0-2E8CBD903A79}"/>
                  </a:ext>
                </a:extLst>
              </p:cNvPr>
              <p:cNvSpPr/>
              <p:nvPr/>
            </p:nvSpPr>
            <p:spPr>
              <a:xfrm>
                <a:off x="1944754" y="346855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4" name="Oval 428">
                <a:extLst>
                  <a:ext uri="{FF2B5EF4-FFF2-40B4-BE49-F238E27FC236}">
                    <a16:creationId xmlns:a16="http://schemas.microsoft.com/office/drawing/2014/main" id="{813E620A-071F-1ACC-8E6C-CC06DE974DA5}"/>
                  </a:ext>
                </a:extLst>
              </p:cNvPr>
              <p:cNvSpPr/>
              <p:nvPr/>
            </p:nvSpPr>
            <p:spPr>
              <a:xfrm>
                <a:off x="3602473" y="358653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5" name="Oval 429">
                <a:extLst>
                  <a:ext uri="{FF2B5EF4-FFF2-40B4-BE49-F238E27FC236}">
                    <a16:creationId xmlns:a16="http://schemas.microsoft.com/office/drawing/2014/main" id="{79FA45DB-8B68-18FE-A993-F01E12D51809}"/>
                  </a:ext>
                </a:extLst>
              </p:cNvPr>
              <p:cNvSpPr/>
              <p:nvPr/>
            </p:nvSpPr>
            <p:spPr>
              <a:xfrm>
                <a:off x="2495427" y="518540"/>
                <a:ext cx="1032387" cy="49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16" name="Block Arc 430">
                <a:extLst>
                  <a:ext uri="{FF2B5EF4-FFF2-40B4-BE49-F238E27FC236}">
                    <a16:creationId xmlns:a16="http://schemas.microsoft.com/office/drawing/2014/main" id="{6CEB409B-104B-8CAA-E1AA-A22838134CAD}"/>
                  </a:ext>
                </a:extLst>
              </p:cNvPr>
              <p:cNvSpPr/>
              <p:nvPr/>
            </p:nvSpPr>
            <p:spPr>
              <a:xfrm rot="11504511">
                <a:off x="3365742" y="518608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" name="Group 431">
                <a:extLst>
                  <a:ext uri="{FF2B5EF4-FFF2-40B4-BE49-F238E27FC236}">
                    <a16:creationId xmlns:a16="http://schemas.microsoft.com/office/drawing/2014/main" id="{3C80259A-9E3F-9E39-C2AD-A75C5EAC3EFC}"/>
                  </a:ext>
                </a:extLst>
              </p:cNvPr>
              <p:cNvGrpSpPr/>
              <p:nvPr/>
            </p:nvGrpSpPr>
            <p:grpSpPr>
              <a:xfrm>
                <a:off x="3153514" y="508480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39" name="Block Arc 452">
                  <a:extLst>
                    <a:ext uri="{FF2B5EF4-FFF2-40B4-BE49-F238E27FC236}">
                      <a16:creationId xmlns:a16="http://schemas.microsoft.com/office/drawing/2014/main" id="{20598CFD-89C9-BFF1-7E2D-80E9E39B4A9E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ounded Rectangle 453">
                  <a:extLst>
                    <a:ext uri="{FF2B5EF4-FFF2-40B4-BE49-F238E27FC236}">
                      <a16:creationId xmlns:a16="http://schemas.microsoft.com/office/drawing/2014/main" id="{650ADB84-4935-587C-554A-76BBD7E15EA5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41" name="Rectangle 454">
                  <a:extLst>
                    <a:ext uri="{FF2B5EF4-FFF2-40B4-BE49-F238E27FC236}">
                      <a16:creationId xmlns:a16="http://schemas.microsoft.com/office/drawing/2014/main" id="{F64F5580-CF95-5344-03D4-1CCB3DFF03F7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42" name="Triangle 455">
                  <a:extLst>
                    <a:ext uri="{FF2B5EF4-FFF2-40B4-BE49-F238E27FC236}">
                      <a16:creationId xmlns:a16="http://schemas.microsoft.com/office/drawing/2014/main" id="{96C1FF71-C164-7806-D67D-3CBCAE366188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19" name="Triangle 432">
                <a:extLst>
                  <a:ext uri="{FF2B5EF4-FFF2-40B4-BE49-F238E27FC236}">
                    <a16:creationId xmlns:a16="http://schemas.microsoft.com/office/drawing/2014/main" id="{3E2E4C0F-9F86-0377-3EA1-18BC16D76F40}"/>
                  </a:ext>
                </a:extLst>
              </p:cNvPr>
              <p:cNvSpPr/>
              <p:nvPr/>
            </p:nvSpPr>
            <p:spPr>
              <a:xfrm rot="2565331">
                <a:off x="3579044" y="351385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20" name="Moon 433">
                <a:extLst>
                  <a:ext uri="{FF2B5EF4-FFF2-40B4-BE49-F238E27FC236}">
                    <a16:creationId xmlns:a16="http://schemas.microsoft.com/office/drawing/2014/main" id="{7F36AF3E-ADDC-BBBF-9A22-BEAB2250578D}"/>
                  </a:ext>
                </a:extLst>
              </p:cNvPr>
              <p:cNvSpPr/>
              <p:nvPr/>
            </p:nvSpPr>
            <p:spPr>
              <a:xfrm rot="16200000">
                <a:off x="2935547" y="852245"/>
                <a:ext cx="145531" cy="612775"/>
              </a:xfrm>
              <a:prstGeom prst="moon">
                <a:avLst>
                  <a:gd name="adj" fmla="val 469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21" name="Moon 434">
                <a:extLst>
                  <a:ext uri="{FF2B5EF4-FFF2-40B4-BE49-F238E27FC236}">
                    <a16:creationId xmlns:a16="http://schemas.microsoft.com/office/drawing/2014/main" id="{575EF150-E885-E978-5056-52E481260AD5}"/>
                  </a:ext>
                </a:extLst>
              </p:cNvPr>
              <p:cNvSpPr/>
              <p:nvPr/>
            </p:nvSpPr>
            <p:spPr>
              <a:xfrm rot="16200000">
                <a:off x="2914689" y="635476"/>
                <a:ext cx="170474" cy="919850"/>
              </a:xfrm>
              <a:prstGeom prst="moon">
                <a:avLst>
                  <a:gd name="adj" fmla="val 630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22" name="Group 435">
                <a:extLst>
                  <a:ext uri="{FF2B5EF4-FFF2-40B4-BE49-F238E27FC236}">
                    <a16:creationId xmlns:a16="http://schemas.microsoft.com/office/drawing/2014/main" id="{E22E25FD-FB04-5E96-3E4D-3799D3DEF099}"/>
                  </a:ext>
                </a:extLst>
              </p:cNvPr>
              <p:cNvGrpSpPr/>
              <p:nvPr/>
            </p:nvGrpSpPr>
            <p:grpSpPr>
              <a:xfrm>
                <a:off x="2322071" y="980815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35" name="Moon 448">
                  <a:extLst>
                    <a:ext uri="{FF2B5EF4-FFF2-40B4-BE49-F238E27FC236}">
                      <a16:creationId xmlns:a16="http://schemas.microsoft.com/office/drawing/2014/main" id="{674D9CA7-414E-4CE5-FC94-72CE5D0D4C73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6" name="Moon 449">
                  <a:extLst>
                    <a:ext uri="{FF2B5EF4-FFF2-40B4-BE49-F238E27FC236}">
                      <a16:creationId xmlns:a16="http://schemas.microsoft.com/office/drawing/2014/main" id="{38E7CF06-5141-144F-F296-8A9C0CDFFE20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7" name="Triangle 450">
                  <a:extLst>
                    <a:ext uri="{FF2B5EF4-FFF2-40B4-BE49-F238E27FC236}">
                      <a16:creationId xmlns:a16="http://schemas.microsoft.com/office/drawing/2014/main" id="{7CD0D25C-F5E7-E5C7-33D3-7110D3F141F1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8" name="Oval 451">
                  <a:extLst>
                    <a:ext uri="{FF2B5EF4-FFF2-40B4-BE49-F238E27FC236}">
                      <a16:creationId xmlns:a16="http://schemas.microsoft.com/office/drawing/2014/main" id="{106A48AA-F439-57E1-680D-AF9794DDAF6D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grpSp>
            <p:nvGrpSpPr>
              <p:cNvPr id="23" name="Group 436">
                <a:extLst>
                  <a:ext uri="{FF2B5EF4-FFF2-40B4-BE49-F238E27FC236}">
                    <a16:creationId xmlns:a16="http://schemas.microsoft.com/office/drawing/2014/main" id="{86896E05-3570-E4A7-3197-FD8FF3BF5B02}"/>
                  </a:ext>
                </a:extLst>
              </p:cNvPr>
              <p:cNvGrpSpPr/>
              <p:nvPr/>
            </p:nvGrpSpPr>
            <p:grpSpPr>
              <a:xfrm flipH="1">
                <a:off x="3393981" y="988511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31" name="Moon 444">
                  <a:extLst>
                    <a:ext uri="{FF2B5EF4-FFF2-40B4-BE49-F238E27FC236}">
                      <a16:creationId xmlns:a16="http://schemas.microsoft.com/office/drawing/2014/main" id="{7CECE0F9-BA52-56F7-4805-6A63F7904D89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2" name="Moon 445">
                  <a:extLst>
                    <a:ext uri="{FF2B5EF4-FFF2-40B4-BE49-F238E27FC236}">
                      <a16:creationId xmlns:a16="http://schemas.microsoft.com/office/drawing/2014/main" id="{716DAEA7-9318-53ED-70CB-B58FC2811E1C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3" name="Triangle 446">
                  <a:extLst>
                    <a:ext uri="{FF2B5EF4-FFF2-40B4-BE49-F238E27FC236}">
                      <a16:creationId xmlns:a16="http://schemas.microsoft.com/office/drawing/2014/main" id="{B0F9E7FE-1B63-59D6-6C78-730A55D33893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4" name="Oval 447">
                  <a:extLst>
                    <a:ext uri="{FF2B5EF4-FFF2-40B4-BE49-F238E27FC236}">
                      <a16:creationId xmlns:a16="http://schemas.microsoft.com/office/drawing/2014/main" id="{F22DDB30-D31E-DC99-9A3F-52C43D09E7AD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24" name="Triangle 437">
                <a:extLst>
                  <a:ext uri="{FF2B5EF4-FFF2-40B4-BE49-F238E27FC236}">
                    <a16:creationId xmlns:a16="http://schemas.microsoft.com/office/drawing/2014/main" id="{E650584A-29CD-5859-41C4-8F9A97A2E891}"/>
                  </a:ext>
                </a:extLst>
              </p:cNvPr>
              <p:cNvSpPr/>
              <p:nvPr/>
            </p:nvSpPr>
            <p:spPr>
              <a:xfrm rot="19034669" flipH="1">
                <a:off x="2242395" y="342857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25" name="Group 438">
                <a:extLst>
                  <a:ext uri="{FF2B5EF4-FFF2-40B4-BE49-F238E27FC236}">
                    <a16:creationId xmlns:a16="http://schemas.microsoft.com/office/drawing/2014/main" id="{0D1D057B-A5BA-DE19-93C5-69B817EA4402}"/>
                  </a:ext>
                </a:extLst>
              </p:cNvPr>
              <p:cNvGrpSpPr/>
              <p:nvPr/>
            </p:nvGrpSpPr>
            <p:grpSpPr>
              <a:xfrm flipH="1">
                <a:off x="1621705" y="511396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27" name="Block Arc 440">
                  <a:extLst>
                    <a:ext uri="{FF2B5EF4-FFF2-40B4-BE49-F238E27FC236}">
                      <a16:creationId xmlns:a16="http://schemas.microsoft.com/office/drawing/2014/main" id="{0F399D00-E3EB-4415-05BD-82357ED54424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ounded Rectangle 441">
                  <a:extLst>
                    <a:ext uri="{FF2B5EF4-FFF2-40B4-BE49-F238E27FC236}">
                      <a16:creationId xmlns:a16="http://schemas.microsoft.com/office/drawing/2014/main" id="{79EEE12A-F39A-A316-A8F2-6085EF809AB7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29" name="Rectangle 442">
                  <a:extLst>
                    <a:ext uri="{FF2B5EF4-FFF2-40B4-BE49-F238E27FC236}">
                      <a16:creationId xmlns:a16="http://schemas.microsoft.com/office/drawing/2014/main" id="{8A4E78EE-F534-81E1-3211-049FE6A972D3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30" name="Triangle 443">
                  <a:extLst>
                    <a:ext uri="{FF2B5EF4-FFF2-40B4-BE49-F238E27FC236}">
                      <a16:creationId xmlns:a16="http://schemas.microsoft.com/office/drawing/2014/main" id="{BD5F92CA-6BAE-8DF5-0B8F-EA723598C35D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26" name="Block Arc 439">
                <a:extLst>
                  <a:ext uri="{FF2B5EF4-FFF2-40B4-BE49-F238E27FC236}">
                    <a16:creationId xmlns:a16="http://schemas.microsoft.com/office/drawing/2014/main" id="{9CD62F9A-4A23-9CD6-3CC5-F486146EC05C}"/>
                  </a:ext>
                </a:extLst>
              </p:cNvPr>
              <p:cNvSpPr/>
              <p:nvPr/>
            </p:nvSpPr>
            <p:spPr>
              <a:xfrm rot="10095489" flipH="1">
                <a:off x="1727930" y="490693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ed Rectangle 424">
              <a:extLst>
                <a:ext uri="{FF2B5EF4-FFF2-40B4-BE49-F238E27FC236}">
                  <a16:creationId xmlns:a16="http://schemas.microsoft.com/office/drawing/2014/main" id="{010848F8-B7C8-45AF-75AF-5FD1F22E728F}"/>
                </a:ext>
              </a:extLst>
            </p:cNvPr>
            <p:cNvSpPr/>
            <p:nvPr/>
          </p:nvSpPr>
          <p:spPr>
            <a:xfrm>
              <a:off x="3910275" y="1257708"/>
              <a:ext cx="867470" cy="301107"/>
            </a:xfrm>
            <a:prstGeom prst="roundRect">
              <a:avLst>
                <a:gd name="adj" fmla="val 4094"/>
              </a:avLst>
            </a:prstGeom>
            <a:solidFill>
              <a:srgbClr val="CDB898"/>
            </a:solidFill>
            <a:ln w="12700">
              <a:solidFill>
                <a:srgbClr val="A1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x-none" sz="700" b="1" dirty="0">
                  <a:solidFill>
                    <a:srgbClr val="6A6051"/>
                  </a:solidFill>
                  <a:latin typeface="Avenir Next Condensed" panose="020B0506020202020204" pitchFamily="34" charset="0"/>
                </a:rPr>
                <a:t>Delivery</a:t>
              </a:r>
            </a:p>
          </p:txBody>
        </p:sp>
      </p:grpSp>
      <p:grpSp>
        <p:nvGrpSpPr>
          <p:cNvPr id="43" name="Group 456">
            <a:extLst>
              <a:ext uri="{FF2B5EF4-FFF2-40B4-BE49-F238E27FC236}">
                <a16:creationId xmlns:a16="http://schemas.microsoft.com/office/drawing/2014/main" id="{32C2B5FC-45C9-49FB-2AC6-3460087B4C03}"/>
              </a:ext>
            </a:extLst>
          </p:cNvPr>
          <p:cNvGrpSpPr>
            <a:grpSpLocks noChangeAspect="1"/>
          </p:cNvGrpSpPr>
          <p:nvPr/>
        </p:nvGrpSpPr>
        <p:grpSpPr>
          <a:xfrm>
            <a:off x="6447042" y="3311955"/>
            <a:ext cx="821785" cy="417742"/>
            <a:chOff x="1301864" y="1268284"/>
            <a:chExt cx="1440000" cy="732001"/>
          </a:xfrm>
        </p:grpSpPr>
        <p:grpSp>
          <p:nvGrpSpPr>
            <p:cNvPr id="44" name="Group 457">
              <a:extLst>
                <a:ext uri="{FF2B5EF4-FFF2-40B4-BE49-F238E27FC236}">
                  <a16:creationId xmlns:a16="http://schemas.microsoft.com/office/drawing/2014/main" id="{F9F4C02E-C30E-9F44-E326-7FD31782BF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1864" y="1268284"/>
              <a:ext cx="1440000" cy="577411"/>
              <a:chOff x="1332273" y="342857"/>
              <a:chExt cx="3362561" cy="1348320"/>
            </a:xfrm>
            <a:solidFill>
              <a:srgbClr val="D87A00"/>
            </a:solidFill>
          </p:grpSpPr>
          <p:sp>
            <p:nvSpPr>
              <p:cNvPr id="46" name="Oval 459">
                <a:extLst>
                  <a:ext uri="{FF2B5EF4-FFF2-40B4-BE49-F238E27FC236}">
                    <a16:creationId xmlns:a16="http://schemas.microsoft.com/office/drawing/2014/main" id="{59E31F88-EA54-6083-D3EB-903B988BF075}"/>
                  </a:ext>
                </a:extLst>
              </p:cNvPr>
              <p:cNvSpPr/>
              <p:nvPr/>
            </p:nvSpPr>
            <p:spPr>
              <a:xfrm>
                <a:off x="4070555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47" name="Oval 460">
                <a:extLst>
                  <a:ext uri="{FF2B5EF4-FFF2-40B4-BE49-F238E27FC236}">
                    <a16:creationId xmlns:a16="http://schemas.microsoft.com/office/drawing/2014/main" id="{B383AD2C-9AE2-5E09-AA35-F62D0093DEA3}"/>
                  </a:ext>
                </a:extLst>
              </p:cNvPr>
              <p:cNvSpPr/>
              <p:nvPr/>
            </p:nvSpPr>
            <p:spPr>
              <a:xfrm>
                <a:off x="1332273" y="560439"/>
                <a:ext cx="624279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48" name="Oval 461">
                <a:extLst>
                  <a:ext uri="{FF2B5EF4-FFF2-40B4-BE49-F238E27FC236}">
                    <a16:creationId xmlns:a16="http://schemas.microsoft.com/office/drawing/2014/main" id="{93022632-7EF0-D207-2D2E-0AA39F339386}"/>
                  </a:ext>
                </a:extLst>
              </p:cNvPr>
              <p:cNvSpPr/>
              <p:nvPr/>
            </p:nvSpPr>
            <p:spPr>
              <a:xfrm>
                <a:off x="1944754" y="346855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49" name="Oval 462">
                <a:extLst>
                  <a:ext uri="{FF2B5EF4-FFF2-40B4-BE49-F238E27FC236}">
                    <a16:creationId xmlns:a16="http://schemas.microsoft.com/office/drawing/2014/main" id="{AAD43FD3-78D6-D2F3-459D-E46E385F54BB}"/>
                  </a:ext>
                </a:extLst>
              </p:cNvPr>
              <p:cNvSpPr/>
              <p:nvPr/>
            </p:nvSpPr>
            <p:spPr>
              <a:xfrm>
                <a:off x="3602473" y="358653"/>
                <a:ext cx="468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50" name="Oval 463">
                <a:extLst>
                  <a:ext uri="{FF2B5EF4-FFF2-40B4-BE49-F238E27FC236}">
                    <a16:creationId xmlns:a16="http://schemas.microsoft.com/office/drawing/2014/main" id="{84D88078-9A5A-7256-755A-F3A82D9B92B2}"/>
                  </a:ext>
                </a:extLst>
              </p:cNvPr>
              <p:cNvSpPr/>
              <p:nvPr/>
            </p:nvSpPr>
            <p:spPr>
              <a:xfrm>
                <a:off x="2495427" y="518540"/>
                <a:ext cx="1032387" cy="49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51" name="Block Arc 464">
                <a:extLst>
                  <a:ext uri="{FF2B5EF4-FFF2-40B4-BE49-F238E27FC236}">
                    <a16:creationId xmlns:a16="http://schemas.microsoft.com/office/drawing/2014/main" id="{13E08458-0892-F49A-9112-CBED8FFC999F}"/>
                  </a:ext>
                </a:extLst>
              </p:cNvPr>
              <p:cNvSpPr/>
              <p:nvPr/>
            </p:nvSpPr>
            <p:spPr>
              <a:xfrm rot="11504511">
                <a:off x="3365742" y="518608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2" name="Group 465">
                <a:extLst>
                  <a:ext uri="{FF2B5EF4-FFF2-40B4-BE49-F238E27FC236}">
                    <a16:creationId xmlns:a16="http://schemas.microsoft.com/office/drawing/2014/main" id="{E595B052-5209-3076-B811-666F7ECAB943}"/>
                  </a:ext>
                </a:extLst>
              </p:cNvPr>
              <p:cNvGrpSpPr/>
              <p:nvPr/>
            </p:nvGrpSpPr>
            <p:grpSpPr>
              <a:xfrm>
                <a:off x="3153514" y="508480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76" name="Block Arc 486">
                  <a:extLst>
                    <a:ext uri="{FF2B5EF4-FFF2-40B4-BE49-F238E27FC236}">
                      <a16:creationId xmlns:a16="http://schemas.microsoft.com/office/drawing/2014/main" id="{061A62CC-4633-6152-C421-85580DC47AE5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ounded Rectangle 487">
                  <a:extLst>
                    <a:ext uri="{FF2B5EF4-FFF2-40B4-BE49-F238E27FC236}">
                      <a16:creationId xmlns:a16="http://schemas.microsoft.com/office/drawing/2014/main" id="{DF42F3E4-DEEC-2D94-4948-55E5F0DAA170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78" name="Rectangle 488">
                  <a:extLst>
                    <a:ext uri="{FF2B5EF4-FFF2-40B4-BE49-F238E27FC236}">
                      <a16:creationId xmlns:a16="http://schemas.microsoft.com/office/drawing/2014/main" id="{7B71C14B-327C-6A45-80D6-9D37025BA944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79" name="Triangle 489">
                  <a:extLst>
                    <a:ext uri="{FF2B5EF4-FFF2-40B4-BE49-F238E27FC236}">
                      <a16:creationId xmlns:a16="http://schemas.microsoft.com/office/drawing/2014/main" id="{BC974F85-42FE-C721-7BBA-B47F96607D34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53" name="Triangle 466">
                <a:extLst>
                  <a:ext uri="{FF2B5EF4-FFF2-40B4-BE49-F238E27FC236}">
                    <a16:creationId xmlns:a16="http://schemas.microsoft.com/office/drawing/2014/main" id="{5BBC6C85-29B8-2DE1-8E0A-0DAE0A3D12F0}"/>
                  </a:ext>
                </a:extLst>
              </p:cNvPr>
              <p:cNvSpPr/>
              <p:nvPr/>
            </p:nvSpPr>
            <p:spPr>
              <a:xfrm rot="2565331">
                <a:off x="3579044" y="351385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54" name="Moon 467">
                <a:extLst>
                  <a:ext uri="{FF2B5EF4-FFF2-40B4-BE49-F238E27FC236}">
                    <a16:creationId xmlns:a16="http://schemas.microsoft.com/office/drawing/2014/main" id="{1A693D98-7B17-7E1C-E6E5-330101DA6394}"/>
                  </a:ext>
                </a:extLst>
              </p:cNvPr>
              <p:cNvSpPr/>
              <p:nvPr/>
            </p:nvSpPr>
            <p:spPr>
              <a:xfrm rot="16200000">
                <a:off x="2935547" y="852245"/>
                <a:ext cx="145531" cy="612775"/>
              </a:xfrm>
              <a:prstGeom prst="moon">
                <a:avLst>
                  <a:gd name="adj" fmla="val 469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sp>
            <p:nvSpPr>
              <p:cNvPr id="55" name="Moon 468">
                <a:extLst>
                  <a:ext uri="{FF2B5EF4-FFF2-40B4-BE49-F238E27FC236}">
                    <a16:creationId xmlns:a16="http://schemas.microsoft.com/office/drawing/2014/main" id="{2F002EE9-1E3F-0E27-08D2-1F9CECAFB859}"/>
                  </a:ext>
                </a:extLst>
              </p:cNvPr>
              <p:cNvSpPr/>
              <p:nvPr/>
            </p:nvSpPr>
            <p:spPr>
              <a:xfrm rot="16200000">
                <a:off x="2914689" y="635476"/>
                <a:ext cx="170474" cy="919850"/>
              </a:xfrm>
              <a:prstGeom prst="moon">
                <a:avLst>
                  <a:gd name="adj" fmla="val 630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56" name="Group 469">
                <a:extLst>
                  <a:ext uri="{FF2B5EF4-FFF2-40B4-BE49-F238E27FC236}">
                    <a16:creationId xmlns:a16="http://schemas.microsoft.com/office/drawing/2014/main" id="{7206C569-54C3-9431-7E61-B4DEDEC74AC0}"/>
                  </a:ext>
                </a:extLst>
              </p:cNvPr>
              <p:cNvGrpSpPr/>
              <p:nvPr/>
            </p:nvGrpSpPr>
            <p:grpSpPr>
              <a:xfrm>
                <a:off x="2322071" y="980815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69" name="Moon 482">
                  <a:extLst>
                    <a:ext uri="{FF2B5EF4-FFF2-40B4-BE49-F238E27FC236}">
                      <a16:creationId xmlns:a16="http://schemas.microsoft.com/office/drawing/2014/main" id="{2BE84436-8EF4-3DFD-D7D0-68CC39F2A9AC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72" name="Moon 483">
                  <a:extLst>
                    <a:ext uri="{FF2B5EF4-FFF2-40B4-BE49-F238E27FC236}">
                      <a16:creationId xmlns:a16="http://schemas.microsoft.com/office/drawing/2014/main" id="{52C80388-2958-24B7-0AF6-0997391AB220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74" name="Triangle 484">
                  <a:extLst>
                    <a:ext uri="{FF2B5EF4-FFF2-40B4-BE49-F238E27FC236}">
                      <a16:creationId xmlns:a16="http://schemas.microsoft.com/office/drawing/2014/main" id="{49FC934C-D6CA-8C49-7E7E-A68AEEA7313A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75" name="Oval 485">
                  <a:extLst>
                    <a:ext uri="{FF2B5EF4-FFF2-40B4-BE49-F238E27FC236}">
                      <a16:creationId xmlns:a16="http://schemas.microsoft.com/office/drawing/2014/main" id="{9C89A5F8-AAB8-A1F8-71CD-3C0A898BB6A4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grpSp>
            <p:nvGrpSpPr>
              <p:cNvPr id="57" name="Group 470">
                <a:extLst>
                  <a:ext uri="{FF2B5EF4-FFF2-40B4-BE49-F238E27FC236}">
                    <a16:creationId xmlns:a16="http://schemas.microsoft.com/office/drawing/2014/main" id="{5D131FD3-4767-03E7-61ED-0BA74D893322}"/>
                  </a:ext>
                </a:extLst>
              </p:cNvPr>
              <p:cNvGrpSpPr/>
              <p:nvPr/>
            </p:nvGrpSpPr>
            <p:grpSpPr>
              <a:xfrm flipH="1">
                <a:off x="3393981" y="988511"/>
                <a:ext cx="283950" cy="702666"/>
                <a:chOff x="2322071" y="980815"/>
                <a:chExt cx="283950" cy="702666"/>
              </a:xfrm>
              <a:grpFill/>
            </p:grpSpPr>
            <p:sp>
              <p:nvSpPr>
                <p:cNvPr id="65" name="Moon 478">
                  <a:extLst>
                    <a:ext uri="{FF2B5EF4-FFF2-40B4-BE49-F238E27FC236}">
                      <a16:creationId xmlns:a16="http://schemas.microsoft.com/office/drawing/2014/main" id="{D8062C4F-4170-2F09-3E08-F987A43E68DD}"/>
                    </a:ext>
                  </a:extLst>
                </p:cNvPr>
                <p:cNvSpPr/>
                <p:nvPr/>
              </p:nvSpPr>
              <p:spPr>
                <a:xfrm rot="1850283">
                  <a:off x="2401716" y="1044195"/>
                  <a:ext cx="131976" cy="639286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6" name="Moon 479">
                  <a:extLst>
                    <a:ext uri="{FF2B5EF4-FFF2-40B4-BE49-F238E27FC236}">
                      <a16:creationId xmlns:a16="http://schemas.microsoft.com/office/drawing/2014/main" id="{BBF0C51E-DF10-9433-9F7C-E5CDC2BA5F54}"/>
                    </a:ext>
                  </a:extLst>
                </p:cNvPr>
                <p:cNvSpPr/>
                <p:nvPr/>
              </p:nvSpPr>
              <p:spPr>
                <a:xfrm rot="1166494">
                  <a:off x="2376278" y="980815"/>
                  <a:ext cx="62707" cy="681237"/>
                </a:xfrm>
                <a:prstGeom prst="moon">
                  <a:avLst>
                    <a:gd name="adj" fmla="val 6303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7" name="Triangle 480">
                  <a:extLst>
                    <a:ext uri="{FF2B5EF4-FFF2-40B4-BE49-F238E27FC236}">
                      <a16:creationId xmlns:a16="http://schemas.microsoft.com/office/drawing/2014/main" id="{6D9378BA-2B63-9BA5-90A5-06E5F27DF64C}"/>
                    </a:ext>
                  </a:extLst>
                </p:cNvPr>
                <p:cNvSpPr/>
                <p:nvPr/>
              </p:nvSpPr>
              <p:spPr>
                <a:xfrm rot="12779094">
                  <a:off x="2428127" y="1036661"/>
                  <a:ext cx="177894" cy="343308"/>
                </a:xfrm>
                <a:prstGeom prst="triangle">
                  <a:avLst>
                    <a:gd name="adj" fmla="val 633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8" name="Oval 481">
                  <a:extLst>
                    <a:ext uri="{FF2B5EF4-FFF2-40B4-BE49-F238E27FC236}">
                      <a16:creationId xmlns:a16="http://schemas.microsoft.com/office/drawing/2014/main" id="{A65E8720-C5C5-E492-1FBD-209ADFE5D0BD}"/>
                    </a:ext>
                  </a:extLst>
                </p:cNvPr>
                <p:cNvSpPr/>
                <p:nvPr/>
              </p:nvSpPr>
              <p:spPr>
                <a:xfrm rot="6131238" flipV="1">
                  <a:off x="2239198" y="1500859"/>
                  <a:ext cx="255508" cy="897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58" name="Triangle 471">
                <a:extLst>
                  <a:ext uri="{FF2B5EF4-FFF2-40B4-BE49-F238E27FC236}">
                    <a16:creationId xmlns:a16="http://schemas.microsoft.com/office/drawing/2014/main" id="{9DFC28AB-2552-CABA-0923-663DA6D59E8B}"/>
                  </a:ext>
                </a:extLst>
              </p:cNvPr>
              <p:cNvSpPr/>
              <p:nvPr/>
            </p:nvSpPr>
            <p:spPr>
              <a:xfrm rot="19034669" flipH="1">
                <a:off x="2242395" y="342857"/>
                <a:ext cx="177894" cy="343308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/>
              </a:p>
            </p:txBody>
          </p:sp>
          <p:grpSp>
            <p:nvGrpSpPr>
              <p:cNvPr id="59" name="Group 472">
                <a:extLst>
                  <a:ext uri="{FF2B5EF4-FFF2-40B4-BE49-F238E27FC236}">
                    <a16:creationId xmlns:a16="http://schemas.microsoft.com/office/drawing/2014/main" id="{5FC48346-2BCA-C3B3-1942-DC182088BCDC}"/>
                  </a:ext>
                </a:extLst>
              </p:cNvPr>
              <p:cNvGrpSpPr/>
              <p:nvPr/>
            </p:nvGrpSpPr>
            <p:grpSpPr>
              <a:xfrm flipH="1">
                <a:off x="1621705" y="511396"/>
                <a:ext cx="1228040" cy="438405"/>
                <a:chOff x="3153514" y="508480"/>
                <a:chExt cx="1228040" cy="438405"/>
              </a:xfrm>
              <a:grpFill/>
            </p:grpSpPr>
            <p:sp>
              <p:nvSpPr>
                <p:cNvPr id="61" name="Block Arc 474">
                  <a:extLst>
                    <a:ext uri="{FF2B5EF4-FFF2-40B4-BE49-F238E27FC236}">
                      <a16:creationId xmlns:a16="http://schemas.microsoft.com/office/drawing/2014/main" id="{19632FE4-72D6-1CD4-92E8-88BDBF38F3EE}"/>
                    </a:ext>
                  </a:extLst>
                </p:cNvPr>
                <p:cNvSpPr/>
                <p:nvPr/>
              </p:nvSpPr>
              <p:spPr>
                <a:xfrm rot="11145315">
                  <a:off x="3462487" y="508480"/>
                  <a:ext cx="673397" cy="351736"/>
                </a:xfrm>
                <a:prstGeom prst="blockArc">
                  <a:avLst>
                    <a:gd name="adj1" fmla="val 13486908"/>
                    <a:gd name="adj2" fmla="val 20348502"/>
                    <a:gd name="adj3" fmla="val 2341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ounded Rectangle 475">
                  <a:extLst>
                    <a:ext uri="{FF2B5EF4-FFF2-40B4-BE49-F238E27FC236}">
                      <a16:creationId xmlns:a16="http://schemas.microsoft.com/office/drawing/2014/main" id="{560575BE-AF31-2BDB-9A0B-C788A27AF2F6}"/>
                    </a:ext>
                  </a:extLst>
                </p:cNvPr>
                <p:cNvSpPr/>
                <p:nvPr/>
              </p:nvSpPr>
              <p:spPr>
                <a:xfrm rot="21281570">
                  <a:off x="3153514" y="793037"/>
                  <a:ext cx="1226998" cy="15384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3" name="Rectangle 476">
                  <a:extLst>
                    <a:ext uri="{FF2B5EF4-FFF2-40B4-BE49-F238E27FC236}">
                      <a16:creationId xmlns:a16="http://schemas.microsoft.com/office/drawing/2014/main" id="{25794AD2-753B-8761-6EA6-455E6463EBC8}"/>
                    </a:ext>
                  </a:extLst>
                </p:cNvPr>
                <p:cNvSpPr/>
                <p:nvPr/>
              </p:nvSpPr>
              <p:spPr>
                <a:xfrm rot="21281570" flipH="1">
                  <a:off x="3466621" y="743739"/>
                  <a:ext cx="161033" cy="15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  <p:sp>
              <p:nvSpPr>
                <p:cNvPr id="64" name="Triangle 477">
                  <a:extLst>
                    <a:ext uri="{FF2B5EF4-FFF2-40B4-BE49-F238E27FC236}">
                      <a16:creationId xmlns:a16="http://schemas.microsoft.com/office/drawing/2014/main" id="{F25877F8-1183-2BA9-C96D-00E98C6F5D0B}"/>
                    </a:ext>
                  </a:extLst>
                </p:cNvPr>
                <p:cNvSpPr/>
                <p:nvPr/>
              </p:nvSpPr>
              <p:spPr>
                <a:xfrm>
                  <a:off x="4163357" y="660400"/>
                  <a:ext cx="218197" cy="209386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900"/>
                </a:p>
              </p:txBody>
            </p:sp>
          </p:grpSp>
          <p:sp>
            <p:nvSpPr>
              <p:cNvPr id="60" name="Block Arc 473">
                <a:extLst>
                  <a:ext uri="{FF2B5EF4-FFF2-40B4-BE49-F238E27FC236}">
                    <a16:creationId xmlns:a16="http://schemas.microsoft.com/office/drawing/2014/main" id="{AA157305-7D97-E6CA-1885-55601CD9E501}"/>
                  </a:ext>
                </a:extLst>
              </p:cNvPr>
              <p:cNvSpPr/>
              <p:nvPr/>
            </p:nvSpPr>
            <p:spPr>
              <a:xfrm rot="10095489" flipH="1">
                <a:off x="1727930" y="490693"/>
                <a:ext cx="995222" cy="335886"/>
              </a:xfrm>
              <a:prstGeom prst="blockArc">
                <a:avLst>
                  <a:gd name="adj1" fmla="val 13486908"/>
                  <a:gd name="adj2" fmla="val 21329199"/>
                  <a:gd name="adj3" fmla="val 168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Rounded Rectangle 458">
              <a:extLst>
                <a:ext uri="{FF2B5EF4-FFF2-40B4-BE49-F238E27FC236}">
                  <a16:creationId xmlns:a16="http://schemas.microsoft.com/office/drawing/2014/main" id="{C148973D-CDD2-4322-271F-D6CF8C1D32E4}"/>
                </a:ext>
              </a:extLst>
            </p:cNvPr>
            <p:cNvSpPr/>
            <p:nvPr/>
          </p:nvSpPr>
          <p:spPr>
            <a:xfrm>
              <a:off x="1588129" y="1699178"/>
              <a:ext cx="867470" cy="301107"/>
            </a:xfrm>
            <a:prstGeom prst="roundRect">
              <a:avLst>
                <a:gd name="adj" fmla="val 4094"/>
              </a:avLst>
            </a:prstGeom>
            <a:solidFill>
              <a:srgbClr val="CDB898"/>
            </a:solidFill>
            <a:ln w="12700">
              <a:solidFill>
                <a:srgbClr val="A1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x-none" sz="700" b="1" dirty="0">
                  <a:solidFill>
                    <a:srgbClr val="6A6051"/>
                  </a:solidFill>
                  <a:latin typeface="Avenir Next Condensed" panose="020B0506020202020204" pitchFamily="34" charset="0"/>
                </a:rPr>
                <a:t>Delivery</a:t>
              </a:r>
            </a:p>
          </p:txBody>
        </p:sp>
      </p:grp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58D3B623-0464-EB94-835E-BAE06CEA665F}"/>
              </a:ext>
            </a:extLst>
          </p:cNvPr>
          <p:cNvCxnSpPr/>
          <p:nvPr/>
        </p:nvCxnSpPr>
        <p:spPr>
          <a:xfrm flipV="1">
            <a:off x="5391528" y="1441635"/>
            <a:ext cx="609152" cy="647980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1D8A6725-7C1F-7236-BFD6-7AD4DA95A37E}"/>
              </a:ext>
            </a:extLst>
          </p:cNvPr>
          <p:cNvCxnSpPr/>
          <p:nvPr/>
        </p:nvCxnSpPr>
        <p:spPr>
          <a:xfrm flipV="1">
            <a:off x="6075212" y="1749827"/>
            <a:ext cx="609152" cy="64798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>
            <a:extLst>
              <a:ext uri="{FF2B5EF4-FFF2-40B4-BE49-F238E27FC236}">
                <a16:creationId xmlns:a16="http://schemas.microsoft.com/office/drawing/2014/main" id="{A2C0ACE5-DA91-C3FF-ED2C-F2713CCEECD5}"/>
              </a:ext>
            </a:extLst>
          </p:cNvPr>
          <p:cNvCxnSpPr/>
          <p:nvPr/>
        </p:nvCxnSpPr>
        <p:spPr>
          <a:xfrm flipV="1">
            <a:off x="6965805" y="2107521"/>
            <a:ext cx="609152" cy="647980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74E7EE27-5399-0500-FC62-F97C8716ABF0}"/>
              </a:ext>
            </a:extLst>
          </p:cNvPr>
          <p:cNvCxnSpPr/>
          <p:nvPr/>
        </p:nvCxnSpPr>
        <p:spPr>
          <a:xfrm flipV="1">
            <a:off x="7270260" y="2700670"/>
            <a:ext cx="609152" cy="64798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agem 85">
            <a:extLst>
              <a:ext uri="{FF2B5EF4-FFF2-40B4-BE49-F238E27FC236}">
                <a16:creationId xmlns:a16="http://schemas.microsoft.com/office/drawing/2014/main" id="{87D6E806-E6DA-9371-21CD-57E6F3BFCB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3098" y="1208785"/>
            <a:ext cx="296705" cy="296705"/>
          </a:xfrm>
          <a:prstGeom prst="rect">
            <a:avLst/>
          </a:prstGeom>
        </p:spPr>
      </p:pic>
      <p:pic>
        <p:nvPicPr>
          <p:cNvPr id="87" name="Imagem 86">
            <a:extLst>
              <a:ext uri="{FF2B5EF4-FFF2-40B4-BE49-F238E27FC236}">
                <a16:creationId xmlns:a16="http://schemas.microsoft.com/office/drawing/2014/main" id="{EC106477-E2F3-474E-F15E-FD48296295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6766" y="1485049"/>
            <a:ext cx="296705" cy="296705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231EF55F-33A3-771A-6D42-5ABDB821F1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9865" y="1854690"/>
            <a:ext cx="296705" cy="296705"/>
          </a:xfrm>
          <a:prstGeom prst="rect">
            <a:avLst/>
          </a:prstGeom>
        </p:spPr>
      </p:pic>
      <p:pic>
        <p:nvPicPr>
          <p:cNvPr id="89" name="Imagem 88">
            <a:extLst>
              <a:ext uri="{FF2B5EF4-FFF2-40B4-BE49-F238E27FC236}">
                <a16:creationId xmlns:a16="http://schemas.microsoft.com/office/drawing/2014/main" id="{3E1122AE-8E49-DDA2-A614-D0C8038091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8279" y="2430511"/>
            <a:ext cx="296705" cy="2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6264852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Introduction – delivery services scenario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 dirty="0"/>
          </a:p>
        </p:txBody>
      </p:sp>
      <p:sp>
        <p:nvSpPr>
          <p:cNvPr id="18" name="Google Shape;72;p14"/>
          <p:cNvSpPr txBox="1">
            <a:spLocks noGrp="1"/>
          </p:cNvSpPr>
          <p:nvPr>
            <p:ph type="body" idx="1"/>
          </p:nvPr>
        </p:nvSpPr>
        <p:spPr>
          <a:xfrm>
            <a:off x="239789" y="1203598"/>
            <a:ext cx="454823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dirty="0"/>
              <a:t>Efficient landing and take-off is essential and requires </a:t>
            </a:r>
            <a:r>
              <a:rPr lang="en-US" sz="1600" b="1" dirty="0"/>
              <a:t>sequencing</a:t>
            </a:r>
            <a:r>
              <a:rPr lang="en-US" sz="1600" dirty="0"/>
              <a:t> of drones ready to depart or arrive at a </a:t>
            </a:r>
            <a:r>
              <a:rPr lang="en-US" sz="1600" dirty="0" err="1"/>
              <a:t>dronepad</a:t>
            </a:r>
            <a:r>
              <a:rPr lang="en-US" sz="1600" dirty="0"/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Air traffic control strategies for aviation are typically inadequate for scenarios with higher densities of smaller autonomous aerial vehicles </a:t>
            </a:r>
            <a:r>
              <a:rPr lang="pt-BR" sz="1600" baseline="30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2</a:t>
            </a:r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Imagem 79">
            <a:extLst>
              <a:ext uri="{FF2B5EF4-FFF2-40B4-BE49-F238E27FC236}">
                <a16:creationId xmlns:a16="http://schemas.microsoft.com/office/drawing/2014/main" id="{453C80FC-EFD5-1BE3-10C0-F86D37A07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3847" y="1105816"/>
            <a:ext cx="3697148" cy="3031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669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4260300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Introduction – motivation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 dirty="0"/>
          </a:p>
        </p:txBody>
      </p:sp>
      <p:sp>
        <p:nvSpPr>
          <p:cNvPr id="18" name="Google Shape;72;p14"/>
          <p:cNvSpPr txBox="1">
            <a:spLocks noGrp="1"/>
          </p:cNvSpPr>
          <p:nvPr>
            <p:ph type="body" idx="1"/>
          </p:nvPr>
        </p:nvSpPr>
        <p:spPr>
          <a:xfrm>
            <a:off x="298768" y="769894"/>
            <a:ext cx="7648721" cy="3843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Studies involving </a:t>
            </a:r>
            <a:r>
              <a:rPr lang="en-US" sz="1600" b="1" dirty="0"/>
              <a:t>heuristic strategy</a:t>
            </a:r>
            <a:r>
              <a:rPr lang="pt-BR" sz="1600" baseline="30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3</a:t>
            </a:r>
            <a:r>
              <a:rPr lang="en-US" sz="1600" dirty="0"/>
              <a:t>, </a:t>
            </a:r>
            <a:r>
              <a:rPr lang="en-US" sz="1600" b="1" dirty="0"/>
              <a:t>mixed-integer linear</a:t>
            </a:r>
            <a:r>
              <a:rPr lang="pt-BR" sz="1600" baseline="30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4</a:t>
            </a:r>
            <a:r>
              <a:rPr lang="en-US" sz="1600" b="1" dirty="0"/>
              <a:t> </a:t>
            </a:r>
            <a:r>
              <a:rPr lang="en-US" sz="1600" dirty="0"/>
              <a:t>program, and models for </a:t>
            </a:r>
            <a:r>
              <a:rPr lang="en-US" sz="1600" b="1" dirty="0" err="1"/>
              <a:t>eVTOL</a:t>
            </a:r>
            <a:r>
              <a:rPr lang="en-US" sz="1600" b="1" dirty="0"/>
              <a:t> arrival control</a:t>
            </a:r>
            <a:r>
              <a:rPr lang="pt-BR" sz="1600" baseline="30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5  </a:t>
            </a:r>
            <a:r>
              <a:rPr lang="en-US" sz="1800" dirty="0">
                <a:latin typeface="NimbusRomNo9L-Regu"/>
              </a:rPr>
              <a:t>consider only a small number of drones and aimed at </a:t>
            </a:r>
            <a:r>
              <a:rPr lang="en-US" sz="1800" dirty="0" err="1">
                <a:latin typeface="NimbusRomNo9L-Regu"/>
              </a:rPr>
              <a:t>eVTOL</a:t>
            </a:r>
            <a:r>
              <a:rPr lang="en-US" sz="1800" dirty="0">
                <a:latin typeface="NimbusRomNo9L-Regu"/>
              </a:rPr>
              <a:t> aircraft</a:t>
            </a:r>
          </a:p>
          <a:p>
            <a:pPr algn="just">
              <a:lnSpc>
                <a:spcPct val="100000"/>
              </a:lnSpc>
            </a:pPr>
            <a:endParaRPr lang="en-US" sz="1800" dirty="0">
              <a:latin typeface="NimbusRomNo9L-Regu"/>
            </a:endParaRPr>
          </a:p>
          <a:p>
            <a:pPr algn="l"/>
            <a:r>
              <a:rPr lang="en-US" sz="1800" dirty="0">
                <a:latin typeface="NimbusRomNo9L-Regu"/>
              </a:rPr>
              <a:t>Our</a:t>
            </a:r>
            <a:r>
              <a:rPr lang="en-US" sz="1800" b="0" i="0" u="none" strike="noStrike" baseline="0" dirty="0">
                <a:latin typeface="NimbusRomNo9L-Regu"/>
              </a:rPr>
              <a:t> work focuses on the use of edge infrastructure to support takeoff and landing in a </a:t>
            </a:r>
            <a:r>
              <a:rPr lang="en-US" sz="1800" b="1" i="0" u="none" strike="noStrike" baseline="0" dirty="0">
                <a:latin typeface="NimbusRomNo9L-Regu"/>
              </a:rPr>
              <a:t>high-density</a:t>
            </a:r>
            <a:r>
              <a:rPr lang="en-US" sz="1800" b="0" i="0" u="none" strike="noStrike" baseline="0" dirty="0">
                <a:latin typeface="NimbusRomNo9L-Regu"/>
              </a:rPr>
              <a:t> drone delivery scenario.</a:t>
            </a:r>
          </a:p>
          <a:p>
            <a:pPr algn="l"/>
            <a:endParaRPr lang="en-US" sz="1800" b="0" i="0" u="none" strike="noStrike" baseline="0" dirty="0">
              <a:latin typeface="NimbusRomNo9L-Regu"/>
            </a:endParaRPr>
          </a:p>
          <a:p>
            <a:pPr algn="l"/>
            <a:r>
              <a:rPr lang="en-US" sz="1800" b="1" i="0" u="none" strike="noStrike" baseline="0" dirty="0">
                <a:latin typeface="NimbusRomNo9L-Regu"/>
              </a:rPr>
              <a:t>Objective</a:t>
            </a:r>
            <a:r>
              <a:rPr lang="en-US" sz="1800" b="0" i="0" u="none" strike="noStrike" baseline="0" dirty="0">
                <a:latin typeface="NimbusRomNo9L-Regu"/>
              </a:rPr>
              <a:t>: Minimize collisions during takeoffs and landings</a:t>
            </a:r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87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3252188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DREMS architecture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AE0D8E-AD07-2AB2-0084-9E86528E7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771550"/>
            <a:ext cx="6133839" cy="37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3180180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DREMS architecture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C987D8B-9A15-13CE-92B0-E8B689B6D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1413186"/>
            <a:ext cx="3520097" cy="2317128"/>
          </a:xfrm>
          <a:prstGeom prst="rect">
            <a:avLst/>
          </a:prstGeom>
        </p:spPr>
      </p:pic>
      <p:sp>
        <p:nvSpPr>
          <p:cNvPr id="5" name="Google Shape;72;p14">
            <a:extLst>
              <a:ext uri="{FF2B5EF4-FFF2-40B4-BE49-F238E27FC236}">
                <a16:creationId xmlns:a16="http://schemas.microsoft.com/office/drawing/2014/main" id="{D8898051-26C4-3BB3-6207-36019C061F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15566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dirty="0"/>
              <a:t>Drone Management Station (DMS)</a:t>
            </a:r>
          </a:p>
          <a:p>
            <a:pPr lvl="1" algn="just">
              <a:lnSpc>
                <a:spcPct val="100000"/>
              </a:lnSpc>
            </a:pPr>
            <a:r>
              <a:rPr lang="en-US" sz="1400" dirty="0"/>
              <a:t>Decide which drones are allowed take off and land within their coverage area and at what times</a:t>
            </a:r>
          </a:p>
          <a:p>
            <a:pPr marL="609600" lvl="1" indent="0" algn="just">
              <a:lnSpc>
                <a:spcPct val="100000"/>
              </a:lnSpc>
              <a:buNone/>
            </a:pPr>
            <a:endParaRPr lang="en-US" sz="14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Drone Edge Manager (DEM)</a:t>
            </a:r>
          </a:p>
          <a:p>
            <a:pPr lvl="1" algn="just">
              <a:lnSpc>
                <a:spcPct val="100000"/>
              </a:lnSpc>
            </a:pPr>
            <a:r>
              <a:rPr lang="en-US" sz="1400" dirty="0"/>
              <a:t>Communication infrastructure (5G, 6G system)</a:t>
            </a:r>
          </a:p>
          <a:p>
            <a:pPr lvl="1" algn="just">
              <a:lnSpc>
                <a:spcPct val="100000"/>
              </a:lnSpc>
            </a:pPr>
            <a:r>
              <a:rPr lang="en-US" sz="1400" dirty="0"/>
              <a:t>Faster decision-making and lower latencies compared to a cloud-based network</a:t>
            </a:r>
          </a:p>
        </p:txBody>
      </p:sp>
    </p:spTree>
    <p:extLst>
      <p:ext uri="{BB962C8B-B14F-4D97-AF65-F5344CB8AC3E}">
        <p14:creationId xmlns:p14="http://schemas.microsoft.com/office/powerpoint/2010/main" val="358533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flipV="1">
            <a:off x="0" y="254517"/>
            <a:ext cx="7914600" cy="4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156882"/>
            <a:ext cx="3684236" cy="41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Delivery service phases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984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  <p:sp>
        <p:nvSpPr>
          <p:cNvPr id="18" name="Google Shape;72;p14"/>
          <p:cNvSpPr txBox="1">
            <a:spLocks noGrp="1"/>
          </p:cNvSpPr>
          <p:nvPr>
            <p:ph type="body" idx="1"/>
          </p:nvPr>
        </p:nvSpPr>
        <p:spPr>
          <a:xfrm>
            <a:off x="239788" y="574625"/>
            <a:ext cx="8004619" cy="3941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endParaRPr lang="en-US" sz="1600" dirty="0"/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1) Receive a delivery order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2) Enqueue drones for each order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3) Take off from a </a:t>
            </a:r>
            <a:r>
              <a:rPr lang="en-US" sz="1600" b="1" dirty="0" err="1"/>
              <a:t>dronepad</a:t>
            </a:r>
            <a:r>
              <a:rPr lang="en-US" sz="1600" b="1" dirty="0"/>
              <a:t> to altitude </a:t>
            </a:r>
            <a:r>
              <a:rPr lang="en-US" sz="1600" b="1" i="1" dirty="0"/>
              <a:t>h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dirty="0"/>
              <a:t>4) Exit the DMS coverage area and fly to the delivery </a:t>
            </a:r>
            <a:r>
              <a:rPr lang="en-US" sz="1600" dirty="0" err="1"/>
              <a:t>dronepad</a:t>
            </a:r>
            <a:r>
              <a:rPr lang="en-US" sz="1600" dirty="0"/>
              <a:t> (cruise flight)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dirty="0"/>
              <a:t>5) Land at the delivery </a:t>
            </a:r>
            <a:r>
              <a:rPr lang="en-US" sz="1600" dirty="0" err="1"/>
              <a:t>dronepad</a:t>
            </a:r>
            <a:r>
              <a:rPr lang="en-US" sz="1600" dirty="0"/>
              <a:t> and wait for </a:t>
            </a:r>
            <a:r>
              <a:rPr lang="en-US" sz="1600" i="1" dirty="0"/>
              <a:t>t</a:t>
            </a:r>
            <a:r>
              <a:rPr lang="en-US" sz="1600" dirty="0"/>
              <a:t> seconds so that the delivery occurs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dirty="0"/>
              <a:t>6) Take off to altitude </a:t>
            </a:r>
            <a:r>
              <a:rPr lang="en-US" sz="1600" i="1" dirty="0"/>
              <a:t>h</a:t>
            </a:r>
            <a:r>
              <a:rPr lang="en-US" sz="1600" dirty="0"/>
              <a:t> to fly back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dirty="0"/>
              <a:t>7) Fly back to the DMS coverage area (cruise flight)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8) Obtain clearance for landing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1600" b="1" dirty="0"/>
              <a:t>9) Land at the DMS </a:t>
            </a:r>
            <a:r>
              <a:rPr lang="en-US" sz="1600" b="1" dirty="0" err="1"/>
              <a:t>dronepad</a:t>
            </a:r>
            <a:endParaRPr lang="en-US" sz="1600" b="1" dirty="0">
              <a:latin typeface="NimbusRomNo9L-Regu"/>
            </a:endParaRPr>
          </a:p>
          <a:p>
            <a:pPr marL="139700" indent="0" algn="just">
              <a:lnSpc>
                <a:spcPct val="100000"/>
              </a:lnSpc>
              <a:buNone/>
            </a:pPr>
            <a:endParaRPr lang="en-US" sz="1600" b="1" dirty="0">
              <a:latin typeface="NimbusRomNo9L-Regu"/>
            </a:endParaRPr>
          </a:p>
          <a:p>
            <a:pPr marL="139700" indent="0" algn="just">
              <a:lnSpc>
                <a:spcPct val="100000"/>
              </a:lnSpc>
              <a:buNone/>
            </a:pPr>
            <a:endParaRPr lang="en-US" sz="1600" dirty="0"/>
          </a:p>
          <a:p>
            <a:pPr marL="139700" indent="0" algn="just">
              <a:lnSpc>
                <a:spcPct val="100000"/>
              </a:lnSpc>
              <a:buNone/>
            </a:pP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DREMS operates in phases </a:t>
            </a:r>
            <a:r>
              <a:rPr lang="en-US" sz="1600" b="1" dirty="0"/>
              <a:t>1</a:t>
            </a:r>
            <a:r>
              <a:rPr lang="en-US" sz="1600" dirty="0"/>
              <a:t>, </a:t>
            </a:r>
            <a:r>
              <a:rPr lang="en-US" sz="1600" b="1" dirty="0"/>
              <a:t>2</a:t>
            </a:r>
            <a:r>
              <a:rPr lang="en-US" sz="1600" dirty="0"/>
              <a:t>, </a:t>
            </a:r>
            <a:r>
              <a:rPr lang="en-US" sz="1600" b="1" dirty="0"/>
              <a:t>3</a:t>
            </a:r>
            <a:r>
              <a:rPr lang="en-US" sz="1600" dirty="0"/>
              <a:t>, </a:t>
            </a:r>
            <a:r>
              <a:rPr lang="en-US" sz="1600" b="1" dirty="0"/>
              <a:t>8</a:t>
            </a:r>
            <a:r>
              <a:rPr lang="en-US" sz="1600" dirty="0"/>
              <a:t>, and </a:t>
            </a:r>
            <a:r>
              <a:rPr lang="en-US" sz="1600" b="1" dirty="0"/>
              <a:t>9</a:t>
            </a:r>
          </a:p>
          <a:p>
            <a:pPr algn="just">
              <a:lnSpc>
                <a:spcPct val="100000"/>
              </a:lnSpc>
            </a:pPr>
            <a:r>
              <a:rPr lang="en-US" sz="1600" dirty="0"/>
              <a:t>Drones have autonomy in phases 4 to 7 with an </a:t>
            </a:r>
            <a:r>
              <a:rPr lang="en-US" sz="1600" b="1" dirty="0"/>
              <a:t>anti-collision </a:t>
            </a:r>
            <a:r>
              <a:rPr lang="en-US" sz="1600" dirty="0"/>
              <a:t>algorithm</a:t>
            </a:r>
          </a:p>
        </p:txBody>
      </p:sp>
      <p:pic>
        <p:nvPicPr>
          <p:cNvPr id="2" name="Google Shape;65;p13">
            <a:extLst>
              <a:ext uri="{FF2B5EF4-FFF2-40B4-BE49-F238E27FC236}">
                <a16:creationId xmlns:a16="http://schemas.microsoft.com/office/drawing/2014/main" id="{A5AD9A43-0F5E-DE07-568C-1D025CE52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89" y="319142"/>
            <a:ext cx="1083816" cy="28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4858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6766</TotalTime>
  <Words>3383</Words>
  <Application>Microsoft Office PowerPoint</Application>
  <PresentationFormat>Apresentação na tela (16:9)</PresentationFormat>
  <Paragraphs>379</Paragraphs>
  <Slides>25</Slides>
  <Notes>25</Notes>
  <HiddenSlides>4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Avenir Next Condensed</vt:lpstr>
      <vt:lpstr>Cambria Math</vt:lpstr>
      <vt:lpstr>CMR8</vt:lpstr>
      <vt:lpstr>NimbusRomNo9L-Regu</vt:lpstr>
      <vt:lpstr>Roboto</vt:lpstr>
      <vt:lpstr>Simple Light</vt:lpstr>
      <vt:lpstr>Apresentação do PowerPoint</vt:lpstr>
      <vt:lpstr>Apresentação do PowerPoint</vt:lpstr>
      <vt:lpstr>Introduction – drones for delivery services</vt:lpstr>
      <vt:lpstr>Introduction – delivery services scenario</vt:lpstr>
      <vt:lpstr>Introduction – delivery services scenario</vt:lpstr>
      <vt:lpstr>Introduction – motivation</vt:lpstr>
      <vt:lpstr>DREMS architecture</vt:lpstr>
      <vt:lpstr>DREMS architecture</vt:lpstr>
      <vt:lpstr>Delivery service phases</vt:lpstr>
      <vt:lpstr>Methodology – drones and the environment</vt:lpstr>
      <vt:lpstr>Methodology – drones and the environment</vt:lpstr>
      <vt:lpstr>DREMS Sequencing Algorithm</vt:lpstr>
      <vt:lpstr>DREMS Sequencing Algorithm</vt:lpstr>
      <vt:lpstr>Results – Number of collisions</vt:lpstr>
      <vt:lpstr>Results – Number of collisions</vt:lpstr>
      <vt:lpstr>Results – sequencing queue over time</vt:lpstr>
      <vt:lpstr>Conclusions </vt:lpstr>
      <vt:lpstr>Conclusions </vt:lpstr>
      <vt:lpstr>References </vt:lpstr>
      <vt:lpstr>References </vt:lpstr>
      <vt:lpstr>Apresentação do PowerPoint</vt:lpstr>
      <vt:lpstr>Collision Avoidance Approaches</vt:lpstr>
      <vt:lpstr>Outline</vt:lpstr>
      <vt:lpstr>Outline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Fabíola Martins Campos de Oliveira</dc:creator>
  <cp:lastModifiedBy>lucas soares</cp:lastModifiedBy>
  <cp:revision>186</cp:revision>
  <dcterms:modified xsi:type="dcterms:W3CDTF">2023-08-15T03:38:57Z</dcterms:modified>
</cp:coreProperties>
</file>