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3"/>
  </p:notesMasterIdLst>
  <p:sldIdLst>
    <p:sldId id="334" r:id="rId2"/>
    <p:sldId id="353" r:id="rId3"/>
    <p:sldId id="352" r:id="rId4"/>
    <p:sldId id="354" r:id="rId5"/>
    <p:sldId id="355" r:id="rId6"/>
    <p:sldId id="356" r:id="rId7"/>
    <p:sldId id="357" r:id="rId8"/>
    <p:sldId id="358" r:id="rId9"/>
    <p:sldId id="360" r:id="rId10"/>
    <p:sldId id="359" r:id="rId11"/>
    <p:sldId id="351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yne Stec" initials="WS" lastIdx="3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ECA"/>
    <a:srgbClr val="3B5ECC"/>
    <a:srgbClr val="D4F4D4"/>
    <a:srgbClr val="FFF5CC"/>
    <a:srgbClr val="D4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BB6FF5-A380-42C7-BE62-72106CE88295}" v="101" dt="2021-07-28T17:11:26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357" autoAdjust="0"/>
    <p:restoredTop sz="96242" autoAdjust="0"/>
  </p:normalViewPr>
  <p:slideViewPr>
    <p:cSldViewPr snapToGrid="0" showGuides="1">
      <p:cViewPr>
        <p:scale>
          <a:sx n="60" d="100"/>
          <a:sy n="60" d="100"/>
        </p:scale>
        <p:origin x="-860" y="-1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5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notesViewPr>
    <p:cSldViewPr snapToGrid="0" showGuides="1">
      <p:cViewPr>
        <p:scale>
          <a:sx n="70" d="100"/>
          <a:sy n="70" d="100"/>
        </p:scale>
        <p:origin x="-520" y="-11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ufiene Djahel" userId="a4ee7998-37f2-415c-bda2-252b578da8ce" providerId="ADAL" clId="{DCBB6FF5-A380-42C7-BE62-72106CE88295}"/>
    <pc:docChg chg="custSel addSld delSld modSld">
      <pc:chgData name="Soufiene Djahel" userId="a4ee7998-37f2-415c-bda2-252b578da8ce" providerId="ADAL" clId="{DCBB6FF5-A380-42C7-BE62-72106CE88295}" dt="2021-07-28T17:11:23.538" v="290" actId="47"/>
      <pc:docMkLst>
        <pc:docMk/>
      </pc:docMkLst>
      <pc:sldChg chg="modSp mod">
        <pc:chgData name="Soufiene Djahel" userId="a4ee7998-37f2-415c-bda2-252b578da8ce" providerId="ADAL" clId="{DCBB6FF5-A380-42C7-BE62-72106CE88295}" dt="2021-07-28T17:10:12.160" v="278" actId="255"/>
        <pc:sldMkLst>
          <pc:docMk/>
          <pc:sldMk cId="3146868741" sldId="334"/>
        </pc:sldMkLst>
        <pc:spChg chg="mod">
          <ac:chgData name="Soufiene Djahel" userId="a4ee7998-37f2-415c-bda2-252b578da8ce" providerId="ADAL" clId="{DCBB6FF5-A380-42C7-BE62-72106CE88295}" dt="2021-07-28T17:10:12.160" v="278" actId="255"/>
          <ac:spMkLst>
            <pc:docMk/>
            <pc:sldMk cId="3146868741" sldId="334"/>
            <ac:spMk id="6" creationId="{00000000-0000-0000-0000-000000000000}"/>
          </ac:spMkLst>
        </pc:spChg>
        <pc:spChg chg="mod">
          <ac:chgData name="Soufiene Djahel" userId="a4ee7998-37f2-415c-bda2-252b578da8ce" providerId="ADAL" clId="{DCBB6FF5-A380-42C7-BE62-72106CE88295}" dt="2021-07-28T17:09:32.410" v="276" actId="20577"/>
          <ac:spMkLst>
            <pc:docMk/>
            <pc:sldMk cId="3146868741" sldId="334"/>
            <ac:spMk id="7" creationId="{00000000-0000-0000-0000-000000000000}"/>
          </ac:spMkLst>
        </pc:spChg>
      </pc:sldChg>
      <pc:sldChg chg="modSp mod">
        <pc:chgData name="Soufiene Djahel" userId="a4ee7998-37f2-415c-bda2-252b578da8ce" providerId="ADAL" clId="{DCBB6FF5-A380-42C7-BE62-72106CE88295}" dt="2021-07-28T17:01:29.884" v="222" actId="115"/>
        <pc:sldMkLst>
          <pc:docMk/>
          <pc:sldMk cId="3867301259" sldId="351"/>
        </pc:sldMkLst>
        <pc:spChg chg="mod">
          <ac:chgData name="Soufiene Djahel" userId="a4ee7998-37f2-415c-bda2-252b578da8ce" providerId="ADAL" clId="{DCBB6FF5-A380-42C7-BE62-72106CE88295}" dt="2021-07-28T17:01:29.884" v="222" actId="115"/>
          <ac:spMkLst>
            <pc:docMk/>
            <pc:sldMk cId="3867301259" sldId="351"/>
            <ac:spMk id="3" creationId="{82BF39D9-6C62-4977-BD5D-774A82B32F5D}"/>
          </ac:spMkLst>
        </pc:spChg>
      </pc:sldChg>
      <pc:sldChg chg="new del">
        <pc:chgData name="Soufiene Djahel" userId="a4ee7998-37f2-415c-bda2-252b578da8ce" providerId="ADAL" clId="{DCBB6FF5-A380-42C7-BE62-72106CE88295}" dt="2021-07-28T17:11:23.538" v="290" actId="47"/>
        <pc:sldMkLst>
          <pc:docMk/>
          <pc:sldMk cId="2020325253" sldId="352"/>
        </pc:sldMkLst>
      </pc:sldChg>
      <pc:sldChg chg="new del">
        <pc:chgData name="Soufiene Djahel" userId="a4ee7998-37f2-415c-bda2-252b578da8ce" providerId="ADAL" clId="{DCBB6FF5-A380-42C7-BE62-72106CE88295}" dt="2021-07-28T17:11:22.849" v="289" actId="47"/>
        <pc:sldMkLst>
          <pc:docMk/>
          <pc:sldMk cId="350884134" sldId="353"/>
        </pc:sldMkLst>
      </pc:sldChg>
      <pc:sldChg chg="new del">
        <pc:chgData name="Soufiene Djahel" userId="a4ee7998-37f2-415c-bda2-252b578da8ce" providerId="ADAL" clId="{DCBB6FF5-A380-42C7-BE62-72106CE88295}" dt="2021-07-28T17:11:22.415" v="288" actId="47"/>
        <pc:sldMkLst>
          <pc:docMk/>
          <pc:sldMk cId="58861653" sldId="354"/>
        </pc:sldMkLst>
      </pc:sldChg>
      <pc:sldChg chg="new del">
        <pc:chgData name="Soufiene Djahel" userId="a4ee7998-37f2-415c-bda2-252b578da8ce" providerId="ADAL" clId="{DCBB6FF5-A380-42C7-BE62-72106CE88295}" dt="2021-07-28T17:11:22.131" v="287" actId="47"/>
        <pc:sldMkLst>
          <pc:docMk/>
          <pc:sldMk cId="4006643018" sldId="355"/>
        </pc:sldMkLst>
      </pc:sldChg>
      <pc:sldChg chg="new del">
        <pc:chgData name="Soufiene Djahel" userId="a4ee7998-37f2-415c-bda2-252b578da8ce" providerId="ADAL" clId="{DCBB6FF5-A380-42C7-BE62-72106CE88295}" dt="2021-07-28T17:11:21.837" v="286" actId="47"/>
        <pc:sldMkLst>
          <pc:docMk/>
          <pc:sldMk cId="2073060002" sldId="356"/>
        </pc:sldMkLst>
      </pc:sldChg>
      <pc:sldChg chg="new del">
        <pc:chgData name="Soufiene Djahel" userId="a4ee7998-37f2-415c-bda2-252b578da8ce" providerId="ADAL" clId="{DCBB6FF5-A380-42C7-BE62-72106CE88295}" dt="2021-07-28T17:11:21.580" v="285" actId="47"/>
        <pc:sldMkLst>
          <pc:docMk/>
          <pc:sldMk cId="4207163328" sldId="3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29CAE-EFE8-4DA5-AF26-AA601AC3505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FD6EB-A66A-4D96-9B15-42A7CB7FD33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1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On slopes with a base of stones and rocks, covered by layers of earth. When water has fallen to the ground, it penetrates and soaks the ground, causing a downward force that can lead to landslide.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18965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 IoT scenarios, the accelerometers are more common sensors to use for monitoring landslides , However the knowledge base to understand this phenomenon are not common</a:t>
            </a:r>
            <a:endParaRPr lang="en-US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35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 </a:t>
            </a:r>
            <a:r>
              <a:rPr lang="pt-BR" dirty="0" err="1" smtClean="0"/>
              <a:t>phases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4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did 2 tests, on close to border, and other in the middle of dump box. Using five sensors, from different manufactures. First one the “ESP32” from </a:t>
            </a:r>
            <a:r>
              <a:rPr lang="en-US" dirty="0" err="1" smtClean="0"/>
              <a:t>Heltec</a:t>
            </a:r>
            <a:r>
              <a:rPr lang="en-US" dirty="0" smtClean="0"/>
              <a:t>, and other from </a:t>
            </a:r>
            <a:r>
              <a:rPr lang="en-US" dirty="0" err="1" smtClean="0"/>
              <a:t>Libelium</a:t>
            </a:r>
            <a:r>
              <a:rPr lang="en-US" dirty="0" smtClean="0"/>
              <a:t>, the </a:t>
            </a:r>
            <a:r>
              <a:rPr lang="en-US" dirty="0" err="1" smtClean="0"/>
              <a:t>WaspMOTE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51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1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29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moments</a:t>
            </a:r>
          </a:p>
          <a:p>
            <a:pPr marL="228600" indent="-228600">
              <a:buAutoNum type="arabicPeriod"/>
            </a:pPr>
            <a:r>
              <a:rPr lang="pt-BR" dirty="0" err="1" smtClean="0"/>
              <a:t>Dump</a:t>
            </a:r>
            <a:r>
              <a:rPr lang="pt-BR" dirty="0" smtClean="0"/>
              <a:t> box start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tilt</a:t>
            </a:r>
            <a:endParaRPr lang="pt-BR" dirty="0" smtClean="0"/>
          </a:p>
          <a:p>
            <a:pPr marL="228600" indent="-228600">
              <a:buAutoNum type="arabicPeriod"/>
            </a:pPr>
            <a:r>
              <a:rPr lang="pt-BR" dirty="0" err="1" smtClean="0"/>
              <a:t>Sensors</a:t>
            </a:r>
            <a:r>
              <a:rPr lang="pt-BR" dirty="0" smtClean="0"/>
              <a:t> 2 </a:t>
            </a:r>
            <a:r>
              <a:rPr lang="pt-BR" dirty="0" err="1" smtClean="0"/>
              <a:t>and</a:t>
            </a:r>
            <a:r>
              <a:rPr lang="pt-BR" dirty="0" smtClean="0"/>
              <a:t> 4 start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sloping</a:t>
            </a:r>
            <a:endParaRPr lang="pt-BR" dirty="0" smtClean="0"/>
          </a:p>
          <a:p>
            <a:pPr marL="228600" indent="-228600">
              <a:buAutoNum type="arabicPeriod"/>
            </a:pPr>
            <a:r>
              <a:rPr lang="en-US" dirty="0" smtClean="0"/>
              <a:t>Movement</a:t>
            </a:r>
            <a:r>
              <a:rPr lang="pt-BR" dirty="0" smtClean="0"/>
              <a:t> </a:t>
            </a:r>
            <a:r>
              <a:rPr lang="en-US" dirty="0" smtClean="0"/>
              <a:t>to</a:t>
            </a:r>
            <a:r>
              <a:rPr lang="pt-BR" dirty="0" smtClean="0"/>
              <a:t> front </a:t>
            </a:r>
            <a:r>
              <a:rPr lang="en-US" dirty="0" smtClean="0"/>
              <a:t>and</a:t>
            </a:r>
            <a:r>
              <a:rPr lang="pt-BR" dirty="0" smtClean="0"/>
              <a:t> </a:t>
            </a:r>
            <a:r>
              <a:rPr lang="en-US" dirty="0" smtClean="0"/>
              <a:t>complete slopping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1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0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D6EB-A66A-4D96-9B15-42A7CB7FD3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4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light&#10;&#10;Description automatically generated">
            <a:extLst>
              <a:ext uri="{FF2B5EF4-FFF2-40B4-BE49-F238E27FC236}">
                <a16:creationId xmlns="" xmlns:a16="http://schemas.microsoft.com/office/drawing/2014/main" id="{49C5B572-8985-4452-B7E2-B6E34027E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bg1">
                  <a:alpha val="0"/>
                </a:schemeClr>
              </a:gs>
              <a:gs pos="100000">
                <a:schemeClr val="accent3">
                  <a:lumMod val="60000"/>
                </a:schemeClr>
              </a:gs>
            </a:gsLst>
            <a:lin ang="16200000" scaled="1"/>
          </a:gradFill>
          <a:effectLst>
            <a:glow rad="63500">
              <a:schemeClr val="bg1"/>
            </a:glow>
            <a:softEdge rad="0"/>
          </a:effec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1749244-6961-476E-8FEF-5C3E1A3766DA}"/>
              </a:ext>
            </a:extLst>
          </p:cNvPr>
          <p:cNvSpPr/>
          <p:nvPr userDrawn="1"/>
        </p:nvSpPr>
        <p:spPr bwMode="auto">
          <a:xfrm>
            <a:off x="0" y="16699"/>
            <a:ext cx="12192000" cy="6841301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  <a:alpha val="0"/>
                </a:schemeClr>
              </a:gs>
            </a:gsLst>
            <a:lin ang="162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8D431C72-85CC-476F-ACAF-21446CE01E62}"/>
              </a:ext>
            </a:extLst>
          </p:cNvPr>
          <p:cNvSpPr/>
          <p:nvPr userDrawn="1"/>
        </p:nvSpPr>
        <p:spPr bwMode="auto">
          <a:xfrm rot="16200000">
            <a:off x="3869620" y="-3871954"/>
            <a:ext cx="4453564" cy="12192804"/>
          </a:xfrm>
          <a:custGeom>
            <a:avLst/>
            <a:gdLst>
              <a:gd name="connsiteX0" fmla="*/ 0 w 3962403"/>
              <a:gd name="connsiteY0" fmla="*/ 10598400 h 12191999"/>
              <a:gd name="connsiteX1" fmla="*/ 342807 w 3962403"/>
              <a:gd name="connsiteY1" fmla="*/ 10598400 h 12191999"/>
              <a:gd name="connsiteX2" fmla="*/ 342807 w 3962403"/>
              <a:gd name="connsiteY2" fmla="*/ 0 h 12191999"/>
              <a:gd name="connsiteX3" fmla="*/ 3619596 w 3962403"/>
              <a:gd name="connsiteY3" fmla="*/ 0 h 12191999"/>
              <a:gd name="connsiteX4" fmla="*/ 3619596 w 3962403"/>
              <a:gd name="connsiteY4" fmla="*/ 10598400 h 12191999"/>
              <a:gd name="connsiteX5" fmla="*/ 3962403 w 3962403"/>
              <a:gd name="connsiteY5" fmla="*/ 10598400 h 12191999"/>
              <a:gd name="connsiteX6" fmla="*/ 1981202 w 3962403"/>
              <a:gd name="connsiteY6" fmla="*/ 12191999 h 12191999"/>
              <a:gd name="connsiteX7" fmla="*/ 0 w 3962403"/>
              <a:gd name="connsiteY7" fmla="*/ 10598400 h 12191999"/>
              <a:gd name="connsiteX0" fmla="*/ 0 w 3945150"/>
              <a:gd name="connsiteY0" fmla="*/ 10598400 h 12191999"/>
              <a:gd name="connsiteX1" fmla="*/ 342807 w 3945150"/>
              <a:gd name="connsiteY1" fmla="*/ 10598400 h 12191999"/>
              <a:gd name="connsiteX2" fmla="*/ 342807 w 3945150"/>
              <a:gd name="connsiteY2" fmla="*/ 0 h 12191999"/>
              <a:gd name="connsiteX3" fmla="*/ 3619596 w 3945150"/>
              <a:gd name="connsiteY3" fmla="*/ 0 h 12191999"/>
              <a:gd name="connsiteX4" fmla="*/ 3619596 w 3945150"/>
              <a:gd name="connsiteY4" fmla="*/ 10598400 h 12191999"/>
              <a:gd name="connsiteX5" fmla="*/ 3945150 w 3945150"/>
              <a:gd name="connsiteY5" fmla="*/ 11254007 h 12191999"/>
              <a:gd name="connsiteX6" fmla="*/ 1981202 w 3945150"/>
              <a:gd name="connsiteY6" fmla="*/ 12191999 h 12191999"/>
              <a:gd name="connsiteX7" fmla="*/ 0 w 3945150"/>
              <a:gd name="connsiteY7" fmla="*/ 10598400 h 12191999"/>
              <a:gd name="connsiteX0" fmla="*/ 0 w 3945150"/>
              <a:gd name="connsiteY0" fmla="*/ 10598400 h 12191999"/>
              <a:gd name="connsiteX1" fmla="*/ 342807 w 3945150"/>
              <a:gd name="connsiteY1" fmla="*/ 10598400 h 12191999"/>
              <a:gd name="connsiteX2" fmla="*/ 342807 w 3945150"/>
              <a:gd name="connsiteY2" fmla="*/ 0 h 12191999"/>
              <a:gd name="connsiteX3" fmla="*/ 3619596 w 3945150"/>
              <a:gd name="connsiteY3" fmla="*/ 0 h 12191999"/>
              <a:gd name="connsiteX4" fmla="*/ 3671355 w 3945150"/>
              <a:gd name="connsiteY4" fmla="*/ 10598403 h 12191999"/>
              <a:gd name="connsiteX5" fmla="*/ 3945150 w 3945150"/>
              <a:gd name="connsiteY5" fmla="*/ 11254007 h 12191999"/>
              <a:gd name="connsiteX6" fmla="*/ 1981202 w 3945150"/>
              <a:gd name="connsiteY6" fmla="*/ 12191999 h 12191999"/>
              <a:gd name="connsiteX7" fmla="*/ 0 w 3945150"/>
              <a:gd name="connsiteY7" fmla="*/ 10598400 h 12191999"/>
              <a:gd name="connsiteX0" fmla="*/ 0 w 3945150"/>
              <a:gd name="connsiteY0" fmla="*/ 10598400 h 12191999"/>
              <a:gd name="connsiteX1" fmla="*/ 342807 w 3945150"/>
              <a:gd name="connsiteY1" fmla="*/ 10598400 h 12191999"/>
              <a:gd name="connsiteX2" fmla="*/ 342807 w 3945150"/>
              <a:gd name="connsiteY2" fmla="*/ 0 h 12191999"/>
              <a:gd name="connsiteX3" fmla="*/ 3705861 w 3945150"/>
              <a:gd name="connsiteY3" fmla="*/ 0 h 12191999"/>
              <a:gd name="connsiteX4" fmla="*/ 3671355 w 3945150"/>
              <a:gd name="connsiteY4" fmla="*/ 10598403 h 12191999"/>
              <a:gd name="connsiteX5" fmla="*/ 3945150 w 3945150"/>
              <a:gd name="connsiteY5" fmla="*/ 11254007 h 12191999"/>
              <a:gd name="connsiteX6" fmla="*/ 1981202 w 3945150"/>
              <a:gd name="connsiteY6" fmla="*/ 12191999 h 12191999"/>
              <a:gd name="connsiteX7" fmla="*/ 0 w 3945150"/>
              <a:gd name="connsiteY7" fmla="*/ 10598400 h 12191999"/>
              <a:gd name="connsiteX0" fmla="*/ 468076 w 4413226"/>
              <a:gd name="connsiteY0" fmla="*/ 10615653 h 12209252"/>
              <a:gd name="connsiteX1" fmla="*/ 810883 w 4413226"/>
              <a:gd name="connsiteY1" fmla="*/ 10615653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468076 w 4413226"/>
              <a:gd name="connsiteY7" fmla="*/ 10615653 h 12209252"/>
              <a:gd name="connsiteX0" fmla="*/ 468076 w 4413226"/>
              <a:gd name="connsiteY0" fmla="*/ 10615653 h 12209252"/>
              <a:gd name="connsiteX1" fmla="*/ 793630 w 4413226"/>
              <a:gd name="connsiteY1" fmla="*/ 1074837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468076 w 4413226"/>
              <a:gd name="connsiteY7" fmla="*/ 10615653 h 12209252"/>
              <a:gd name="connsiteX0" fmla="*/ 468076 w 4413226"/>
              <a:gd name="connsiteY0" fmla="*/ 10615653 h 12209252"/>
              <a:gd name="connsiteX1" fmla="*/ 759125 w 4413226"/>
              <a:gd name="connsiteY1" fmla="*/ 1609675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468076 w 4413226"/>
              <a:gd name="connsiteY7" fmla="*/ 10615653 h 12209252"/>
              <a:gd name="connsiteX0" fmla="*/ 468076 w 4413226"/>
              <a:gd name="connsiteY0" fmla="*/ 10615653 h 12209252"/>
              <a:gd name="connsiteX1" fmla="*/ 776378 w 4413226"/>
              <a:gd name="connsiteY1" fmla="*/ 1523410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468076 w 4413226"/>
              <a:gd name="connsiteY7" fmla="*/ 10615653 h 12209252"/>
              <a:gd name="connsiteX0" fmla="*/ 468076 w 4413226"/>
              <a:gd name="connsiteY0" fmla="*/ 10615653 h 12209252"/>
              <a:gd name="connsiteX1" fmla="*/ 724620 w 4413226"/>
              <a:gd name="connsiteY1" fmla="*/ 1557916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468076 w 4413226"/>
              <a:gd name="connsiteY7" fmla="*/ 10615653 h 12209252"/>
              <a:gd name="connsiteX0" fmla="*/ 675110 w 4413226"/>
              <a:gd name="connsiteY0" fmla="*/ 12151155 h 12209252"/>
              <a:gd name="connsiteX1" fmla="*/ 724620 w 4413226"/>
              <a:gd name="connsiteY1" fmla="*/ 1557916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675110 w 4413226"/>
              <a:gd name="connsiteY7" fmla="*/ 12151155 h 12209252"/>
              <a:gd name="connsiteX0" fmla="*/ 692363 w 4413226"/>
              <a:gd name="connsiteY0" fmla="*/ 12185661 h 12209252"/>
              <a:gd name="connsiteX1" fmla="*/ 724620 w 4413226"/>
              <a:gd name="connsiteY1" fmla="*/ 1557916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692363 w 4413226"/>
              <a:gd name="connsiteY7" fmla="*/ 12185661 h 12209252"/>
              <a:gd name="connsiteX0" fmla="*/ 726869 w 4413226"/>
              <a:gd name="connsiteY0" fmla="*/ 12168408 h 12209252"/>
              <a:gd name="connsiteX1" fmla="*/ 724620 w 4413226"/>
              <a:gd name="connsiteY1" fmla="*/ 1557916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726869 w 4413226"/>
              <a:gd name="connsiteY7" fmla="*/ 12168408 h 12209252"/>
              <a:gd name="connsiteX0" fmla="*/ 726869 w 4413226"/>
              <a:gd name="connsiteY0" fmla="*/ 12202913 h 12209252"/>
              <a:gd name="connsiteX1" fmla="*/ 724620 w 4413226"/>
              <a:gd name="connsiteY1" fmla="*/ 1557916 h 12209252"/>
              <a:gd name="connsiteX2" fmla="*/ 0 w 4413226"/>
              <a:gd name="connsiteY2" fmla="*/ 0 h 12209252"/>
              <a:gd name="connsiteX3" fmla="*/ 4173937 w 4413226"/>
              <a:gd name="connsiteY3" fmla="*/ 17253 h 12209252"/>
              <a:gd name="connsiteX4" fmla="*/ 4139431 w 4413226"/>
              <a:gd name="connsiteY4" fmla="*/ 10615656 h 12209252"/>
              <a:gd name="connsiteX5" fmla="*/ 4413226 w 4413226"/>
              <a:gd name="connsiteY5" fmla="*/ 11271260 h 12209252"/>
              <a:gd name="connsiteX6" fmla="*/ 2449278 w 4413226"/>
              <a:gd name="connsiteY6" fmla="*/ 12209252 h 12209252"/>
              <a:gd name="connsiteX7" fmla="*/ 726869 w 4413226"/>
              <a:gd name="connsiteY7" fmla="*/ 12202913 h 12209252"/>
              <a:gd name="connsiteX0" fmla="*/ 726869 w 4430479"/>
              <a:gd name="connsiteY0" fmla="*/ 12202913 h 12209252"/>
              <a:gd name="connsiteX1" fmla="*/ 724620 w 4430479"/>
              <a:gd name="connsiteY1" fmla="*/ 1557916 h 12209252"/>
              <a:gd name="connsiteX2" fmla="*/ 0 w 4430479"/>
              <a:gd name="connsiteY2" fmla="*/ 0 h 12209252"/>
              <a:gd name="connsiteX3" fmla="*/ 4173937 w 4430479"/>
              <a:gd name="connsiteY3" fmla="*/ 17253 h 12209252"/>
              <a:gd name="connsiteX4" fmla="*/ 4139431 w 4430479"/>
              <a:gd name="connsiteY4" fmla="*/ 10615656 h 12209252"/>
              <a:gd name="connsiteX5" fmla="*/ 4430479 w 4430479"/>
              <a:gd name="connsiteY5" fmla="*/ 12202913 h 12209252"/>
              <a:gd name="connsiteX6" fmla="*/ 2449278 w 4430479"/>
              <a:gd name="connsiteY6" fmla="*/ 12209252 h 12209252"/>
              <a:gd name="connsiteX7" fmla="*/ 726869 w 4430479"/>
              <a:gd name="connsiteY7" fmla="*/ 12202913 h 12209252"/>
              <a:gd name="connsiteX0" fmla="*/ 726869 w 4482238"/>
              <a:gd name="connsiteY0" fmla="*/ 12202913 h 12209252"/>
              <a:gd name="connsiteX1" fmla="*/ 724620 w 4482238"/>
              <a:gd name="connsiteY1" fmla="*/ 1557916 h 12209252"/>
              <a:gd name="connsiteX2" fmla="*/ 0 w 4482238"/>
              <a:gd name="connsiteY2" fmla="*/ 0 h 12209252"/>
              <a:gd name="connsiteX3" fmla="*/ 4173937 w 4482238"/>
              <a:gd name="connsiteY3" fmla="*/ 17253 h 12209252"/>
              <a:gd name="connsiteX4" fmla="*/ 4139431 w 4482238"/>
              <a:gd name="connsiteY4" fmla="*/ 10615656 h 12209252"/>
              <a:gd name="connsiteX5" fmla="*/ 4482238 w 4482238"/>
              <a:gd name="connsiteY5" fmla="*/ 11254010 h 12209252"/>
              <a:gd name="connsiteX6" fmla="*/ 2449278 w 4482238"/>
              <a:gd name="connsiteY6" fmla="*/ 12209252 h 12209252"/>
              <a:gd name="connsiteX7" fmla="*/ 726869 w 4482238"/>
              <a:gd name="connsiteY7" fmla="*/ 12202913 h 12209252"/>
              <a:gd name="connsiteX0" fmla="*/ 726869 w 4482238"/>
              <a:gd name="connsiteY0" fmla="*/ 12202913 h 12209252"/>
              <a:gd name="connsiteX1" fmla="*/ 724620 w 4482238"/>
              <a:gd name="connsiteY1" fmla="*/ 1557916 h 12209252"/>
              <a:gd name="connsiteX2" fmla="*/ 0 w 4482238"/>
              <a:gd name="connsiteY2" fmla="*/ 0 h 12209252"/>
              <a:gd name="connsiteX3" fmla="*/ 4173937 w 4482238"/>
              <a:gd name="connsiteY3" fmla="*/ 17253 h 12209252"/>
              <a:gd name="connsiteX4" fmla="*/ 4139431 w 4482238"/>
              <a:gd name="connsiteY4" fmla="*/ 10615656 h 12209252"/>
              <a:gd name="connsiteX5" fmla="*/ 4482238 w 4482238"/>
              <a:gd name="connsiteY5" fmla="*/ 11254010 h 12209252"/>
              <a:gd name="connsiteX6" fmla="*/ 4450606 w 4482238"/>
              <a:gd name="connsiteY6" fmla="*/ 12209252 h 12209252"/>
              <a:gd name="connsiteX7" fmla="*/ 726869 w 4482238"/>
              <a:gd name="connsiteY7" fmla="*/ 12202913 h 12209252"/>
              <a:gd name="connsiteX0" fmla="*/ 726869 w 4464986"/>
              <a:gd name="connsiteY0" fmla="*/ 12202913 h 12209252"/>
              <a:gd name="connsiteX1" fmla="*/ 724620 w 4464986"/>
              <a:gd name="connsiteY1" fmla="*/ 1557916 h 12209252"/>
              <a:gd name="connsiteX2" fmla="*/ 0 w 4464986"/>
              <a:gd name="connsiteY2" fmla="*/ 0 h 12209252"/>
              <a:gd name="connsiteX3" fmla="*/ 4173937 w 4464986"/>
              <a:gd name="connsiteY3" fmla="*/ 17253 h 12209252"/>
              <a:gd name="connsiteX4" fmla="*/ 4139431 w 4464986"/>
              <a:gd name="connsiteY4" fmla="*/ 10615656 h 12209252"/>
              <a:gd name="connsiteX5" fmla="*/ 4464986 w 4464986"/>
              <a:gd name="connsiteY5" fmla="*/ 11254010 h 12209252"/>
              <a:gd name="connsiteX6" fmla="*/ 4450606 w 4464986"/>
              <a:gd name="connsiteY6" fmla="*/ 12209252 h 12209252"/>
              <a:gd name="connsiteX7" fmla="*/ 726869 w 4464986"/>
              <a:gd name="connsiteY7" fmla="*/ 12202913 h 12209252"/>
              <a:gd name="connsiteX0" fmla="*/ 726869 w 4464986"/>
              <a:gd name="connsiteY0" fmla="*/ 12202913 h 12209252"/>
              <a:gd name="connsiteX1" fmla="*/ 724620 w 4464986"/>
              <a:gd name="connsiteY1" fmla="*/ 1557916 h 12209252"/>
              <a:gd name="connsiteX2" fmla="*/ 0 w 4464986"/>
              <a:gd name="connsiteY2" fmla="*/ 0 h 12209252"/>
              <a:gd name="connsiteX3" fmla="*/ 4173937 w 4464986"/>
              <a:gd name="connsiteY3" fmla="*/ 17253 h 12209252"/>
              <a:gd name="connsiteX4" fmla="*/ 4139431 w 4464986"/>
              <a:gd name="connsiteY4" fmla="*/ 10615656 h 12209252"/>
              <a:gd name="connsiteX5" fmla="*/ 4464986 w 4464986"/>
              <a:gd name="connsiteY5" fmla="*/ 11254010 h 12209252"/>
              <a:gd name="connsiteX6" fmla="*/ 4450606 w 4464986"/>
              <a:gd name="connsiteY6" fmla="*/ 12209252 h 12209252"/>
              <a:gd name="connsiteX7" fmla="*/ 726869 w 4464986"/>
              <a:gd name="connsiteY7" fmla="*/ 12202913 h 12209252"/>
              <a:gd name="connsiteX0" fmla="*/ 726869 w 4464986"/>
              <a:gd name="connsiteY0" fmla="*/ 12202913 h 12209252"/>
              <a:gd name="connsiteX1" fmla="*/ 724620 w 4464986"/>
              <a:gd name="connsiteY1" fmla="*/ 1557916 h 12209252"/>
              <a:gd name="connsiteX2" fmla="*/ 0 w 4464986"/>
              <a:gd name="connsiteY2" fmla="*/ 0 h 12209252"/>
              <a:gd name="connsiteX3" fmla="*/ 4173937 w 4464986"/>
              <a:gd name="connsiteY3" fmla="*/ 17253 h 12209252"/>
              <a:gd name="connsiteX4" fmla="*/ 3932397 w 4464986"/>
              <a:gd name="connsiteY4" fmla="*/ 10632909 h 12209252"/>
              <a:gd name="connsiteX5" fmla="*/ 4464986 w 4464986"/>
              <a:gd name="connsiteY5" fmla="*/ 11254010 h 12209252"/>
              <a:gd name="connsiteX6" fmla="*/ 4450606 w 4464986"/>
              <a:gd name="connsiteY6" fmla="*/ 12209252 h 12209252"/>
              <a:gd name="connsiteX7" fmla="*/ 726869 w 4464986"/>
              <a:gd name="connsiteY7" fmla="*/ 12202913 h 12209252"/>
              <a:gd name="connsiteX0" fmla="*/ 726869 w 4464986"/>
              <a:gd name="connsiteY0" fmla="*/ 12202913 h 12209252"/>
              <a:gd name="connsiteX1" fmla="*/ 724620 w 4464986"/>
              <a:gd name="connsiteY1" fmla="*/ 1557916 h 12209252"/>
              <a:gd name="connsiteX2" fmla="*/ 0 w 4464986"/>
              <a:gd name="connsiteY2" fmla="*/ 0 h 12209252"/>
              <a:gd name="connsiteX3" fmla="*/ 4173937 w 4464986"/>
              <a:gd name="connsiteY3" fmla="*/ 17253 h 12209252"/>
              <a:gd name="connsiteX4" fmla="*/ 4139431 w 4464986"/>
              <a:gd name="connsiteY4" fmla="*/ 10632909 h 12209252"/>
              <a:gd name="connsiteX5" fmla="*/ 4464986 w 4464986"/>
              <a:gd name="connsiteY5" fmla="*/ 11254010 h 12209252"/>
              <a:gd name="connsiteX6" fmla="*/ 4450606 w 4464986"/>
              <a:gd name="connsiteY6" fmla="*/ 12209252 h 12209252"/>
              <a:gd name="connsiteX7" fmla="*/ 726869 w 4464986"/>
              <a:gd name="connsiteY7" fmla="*/ 12202913 h 12209252"/>
              <a:gd name="connsiteX0" fmla="*/ 726869 w 4464986"/>
              <a:gd name="connsiteY0" fmla="*/ 12202913 h 12209252"/>
              <a:gd name="connsiteX1" fmla="*/ 724620 w 4464986"/>
              <a:gd name="connsiteY1" fmla="*/ 1557916 h 12209252"/>
              <a:gd name="connsiteX2" fmla="*/ 0 w 4464986"/>
              <a:gd name="connsiteY2" fmla="*/ 0 h 12209252"/>
              <a:gd name="connsiteX3" fmla="*/ 4173937 w 4464986"/>
              <a:gd name="connsiteY3" fmla="*/ 17253 h 12209252"/>
              <a:gd name="connsiteX4" fmla="*/ 4156683 w 4464986"/>
              <a:gd name="connsiteY4" fmla="*/ 10650162 h 12209252"/>
              <a:gd name="connsiteX5" fmla="*/ 4464986 w 4464986"/>
              <a:gd name="connsiteY5" fmla="*/ 11254010 h 12209252"/>
              <a:gd name="connsiteX6" fmla="*/ 4450606 w 4464986"/>
              <a:gd name="connsiteY6" fmla="*/ 12209252 h 12209252"/>
              <a:gd name="connsiteX7" fmla="*/ 726869 w 4464986"/>
              <a:gd name="connsiteY7" fmla="*/ 12202913 h 12209252"/>
              <a:gd name="connsiteX0" fmla="*/ 726869 w 4464986"/>
              <a:gd name="connsiteY0" fmla="*/ 12202913 h 12209252"/>
              <a:gd name="connsiteX1" fmla="*/ 724620 w 4464986"/>
              <a:gd name="connsiteY1" fmla="*/ 1557916 h 12209252"/>
              <a:gd name="connsiteX2" fmla="*/ 0 w 4464986"/>
              <a:gd name="connsiteY2" fmla="*/ 0 h 12209252"/>
              <a:gd name="connsiteX3" fmla="*/ 4173937 w 4464986"/>
              <a:gd name="connsiteY3" fmla="*/ 17253 h 12209252"/>
              <a:gd name="connsiteX4" fmla="*/ 4173936 w 4464986"/>
              <a:gd name="connsiteY4" fmla="*/ 10650162 h 12209252"/>
              <a:gd name="connsiteX5" fmla="*/ 4464986 w 4464986"/>
              <a:gd name="connsiteY5" fmla="*/ 11254010 h 12209252"/>
              <a:gd name="connsiteX6" fmla="*/ 4450606 w 4464986"/>
              <a:gd name="connsiteY6" fmla="*/ 12209252 h 12209252"/>
              <a:gd name="connsiteX7" fmla="*/ 726869 w 4464986"/>
              <a:gd name="connsiteY7" fmla="*/ 12202913 h 12209252"/>
              <a:gd name="connsiteX0" fmla="*/ 726869 w 4464986"/>
              <a:gd name="connsiteY0" fmla="*/ 12185660 h 12191999"/>
              <a:gd name="connsiteX1" fmla="*/ 724620 w 4464986"/>
              <a:gd name="connsiteY1" fmla="*/ 1540663 h 12191999"/>
              <a:gd name="connsiteX2" fmla="*/ 0 w 4464986"/>
              <a:gd name="connsiteY2" fmla="*/ 34505 h 12191999"/>
              <a:gd name="connsiteX3" fmla="*/ 4173937 w 4464986"/>
              <a:gd name="connsiteY3" fmla="*/ 0 h 12191999"/>
              <a:gd name="connsiteX4" fmla="*/ 4173936 w 4464986"/>
              <a:gd name="connsiteY4" fmla="*/ 10632909 h 12191999"/>
              <a:gd name="connsiteX5" fmla="*/ 4464986 w 4464986"/>
              <a:gd name="connsiteY5" fmla="*/ 11236757 h 12191999"/>
              <a:gd name="connsiteX6" fmla="*/ 4450606 w 4464986"/>
              <a:gd name="connsiteY6" fmla="*/ 12191999 h 12191999"/>
              <a:gd name="connsiteX7" fmla="*/ 726869 w 4464986"/>
              <a:gd name="connsiteY7" fmla="*/ 12185660 h 12191999"/>
              <a:gd name="connsiteX0" fmla="*/ 726869 w 4464986"/>
              <a:gd name="connsiteY0" fmla="*/ 12185661 h 12192000"/>
              <a:gd name="connsiteX1" fmla="*/ 724620 w 4464986"/>
              <a:gd name="connsiteY1" fmla="*/ 1540664 h 12192000"/>
              <a:gd name="connsiteX2" fmla="*/ 0 w 4464986"/>
              <a:gd name="connsiteY2" fmla="*/ 0 h 12192000"/>
              <a:gd name="connsiteX3" fmla="*/ 4173937 w 4464986"/>
              <a:gd name="connsiteY3" fmla="*/ 1 h 12192000"/>
              <a:gd name="connsiteX4" fmla="*/ 4173936 w 4464986"/>
              <a:gd name="connsiteY4" fmla="*/ 10632910 h 12192000"/>
              <a:gd name="connsiteX5" fmla="*/ 4464986 w 4464986"/>
              <a:gd name="connsiteY5" fmla="*/ 11236758 h 12192000"/>
              <a:gd name="connsiteX6" fmla="*/ 4450606 w 4464986"/>
              <a:gd name="connsiteY6" fmla="*/ 12192000 h 12192000"/>
              <a:gd name="connsiteX7" fmla="*/ 726869 w 4464986"/>
              <a:gd name="connsiteY7" fmla="*/ 12185661 h 12192000"/>
              <a:gd name="connsiteX0" fmla="*/ 761375 w 4464986"/>
              <a:gd name="connsiteY0" fmla="*/ 12185661 h 12192000"/>
              <a:gd name="connsiteX1" fmla="*/ 724620 w 4464986"/>
              <a:gd name="connsiteY1" fmla="*/ 1540664 h 12192000"/>
              <a:gd name="connsiteX2" fmla="*/ 0 w 4464986"/>
              <a:gd name="connsiteY2" fmla="*/ 0 h 12192000"/>
              <a:gd name="connsiteX3" fmla="*/ 4173937 w 4464986"/>
              <a:gd name="connsiteY3" fmla="*/ 1 h 12192000"/>
              <a:gd name="connsiteX4" fmla="*/ 4173936 w 4464986"/>
              <a:gd name="connsiteY4" fmla="*/ 10632910 h 12192000"/>
              <a:gd name="connsiteX5" fmla="*/ 4464986 w 4464986"/>
              <a:gd name="connsiteY5" fmla="*/ 11236758 h 12192000"/>
              <a:gd name="connsiteX6" fmla="*/ 4450606 w 4464986"/>
              <a:gd name="connsiteY6" fmla="*/ 12192000 h 12192000"/>
              <a:gd name="connsiteX7" fmla="*/ 761375 w 4464986"/>
              <a:gd name="connsiteY7" fmla="*/ 12185661 h 12192000"/>
              <a:gd name="connsiteX0" fmla="*/ 761375 w 4464986"/>
              <a:gd name="connsiteY0" fmla="*/ 12185661 h 12192000"/>
              <a:gd name="connsiteX1" fmla="*/ 724620 w 4464986"/>
              <a:gd name="connsiteY1" fmla="*/ 1540664 h 12192000"/>
              <a:gd name="connsiteX2" fmla="*/ 0 w 4464986"/>
              <a:gd name="connsiteY2" fmla="*/ 0 h 12192000"/>
              <a:gd name="connsiteX3" fmla="*/ 4173937 w 4464986"/>
              <a:gd name="connsiteY3" fmla="*/ 1 h 12192000"/>
              <a:gd name="connsiteX4" fmla="*/ 4173936 w 4464986"/>
              <a:gd name="connsiteY4" fmla="*/ 10632910 h 12192000"/>
              <a:gd name="connsiteX5" fmla="*/ 4464986 w 4464986"/>
              <a:gd name="connsiteY5" fmla="*/ 11236758 h 12192000"/>
              <a:gd name="connsiteX6" fmla="*/ 4450606 w 4464986"/>
              <a:gd name="connsiteY6" fmla="*/ 12192000 h 12192000"/>
              <a:gd name="connsiteX7" fmla="*/ 761375 w 4464986"/>
              <a:gd name="connsiteY7" fmla="*/ 12185661 h 12192000"/>
              <a:gd name="connsiteX0" fmla="*/ 744122 w 4464986"/>
              <a:gd name="connsiteY0" fmla="*/ 12185661 h 12192000"/>
              <a:gd name="connsiteX1" fmla="*/ 724620 w 4464986"/>
              <a:gd name="connsiteY1" fmla="*/ 1540664 h 12192000"/>
              <a:gd name="connsiteX2" fmla="*/ 0 w 4464986"/>
              <a:gd name="connsiteY2" fmla="*/ 0 h 12192000"/>
              <a:gd name="connsiteX3" fmla="*/ 4173937 w 4464986"/>
              <a:gd name="connsiteY3" fmla="*/ 1 h 12192000"/>
              <a:gd name="connsiteX4" fmla="*/ 4173936 w 4464986"/>
              <a:gd name="connsiteY4" fmla="*/ 10632910 h 12192000"/>
              <a:gd name="connsiteX5" fmla="*/ 4464986 w 4464986"/>
              <a:gd name="connsiteY5" fmla="*/ 11236758 h 12192000"/>
              <a:gd name="connsiteX6" fmla="*/ 4450606 w 4464986"/>
              <a:gd name="connsiteY6" fmla="*/ 12192000 h 12192000"/>
              <a:gd name="connsiteX7" fmla="*/ 744122 w 4464986"/>
              <a:gd name="connsiteY7" fmla="*/ 12185661 h 12192000"/>
              <a:gd name="connsiteX0" fmla="*/ 726870 w 4464986"/>
              <a:gd name="connsiteY0" fmla="*/ 12185661 h 12192000"/>
              <a:gd name="connsiteX1" fmla="*/ 724620 w 4464986"/>
              <a:gd name="connsiteY1" fmla="*/ 1540664 h 12192000"/>
              <a:gd name="connsiteX2" fmla="*/ 0 w 4464986"/>
              <a:gd name="connsiteY2" fmla="*/ 0 h 12192000"/>
              <a:gd name="connsiteX3" fmla="*/ 4173937 w 4464986"/>
              <a:gd name="connsiteY3" fmla="*/ 1 h 12192000"/>
              <a:gd name="connsiteX4" fmla="*/ 4173936 w 4464986"/>
              <a:gd name="connsiteY4" fmla="*/ 10632910 h 12192000"/>
              <a:gd name="connsiteX5" fmla="*/ 4464986 w 4464986"/>
              <a:gd name="connsiteY5" fmla="*/ 11236758 h 12192000"/>
              <a:gd name="connsiteX6" fmla="*/ 4450606 w 4464986"/>
              <a:gd name="connsiteY6" fmla="*/ 12192000 h 12192000"/>
              <a:gd name="connsiteX7" fmla="*/ 726870 w 4464986"/>
              <a:gd name="connsiteY7" fmla="*/ 12185661 h 12192000"/>
              <a:gd name="connsiteX0" fmla="*/ 726870 w 4467327"/>
              <a:gd name="connsiteY0" fmla="*/ 12185661 h 12192000"/>
              <a:gd name="connsiteX1" fmla="*/ 724620 w 4467327"/>
              <a:gd name="connsiteY1" fmla="*/ 1540664 h 12192000"/>
              <a:gd name="connsiteX2" fmla="*/ 0 w 4467327"/>
              <a:gd name="connsiteY2" fmla="*/ 0 h 12192000"/>
              <a:gd name="connsiteX3" fmla="*/ 4173937 w 4467327"/>
              <a:gd name="connsiteY3" fmla="*/ 1 h 12192000"/>
              <a:gd name="connsiteX4" fmla="*/ 4173936 w 4467327"/>
              <a:gd name="connsiteY4" fmla="*/ 10632910 h 12192000"/>
              <a:gd name="connsiteX5" fmla="*/ 4464986 w 4467327"/>
              <a:gd name="connsiteY5" fmla="*/ 11236758 h 12192000"/>
              <a:gd name="connsiteX6" fmla="*/ 4467327 w 4467327"/>
              <a:gd name="connsiteY6" fmla="*/ 12192000 h 12192000"/>
              <a:gd name="connsiteX7" fmla="*/ 726870 w 4467327"/>
              <a:gd name="connsiteY7" fmla="*/ 12185661 h 12192000"/>
              <a:gd name="connsiteX0" fmla="*/ 722093 w 4467327"/>
              <a:gd name="connsiteY0" fmla="*/ 12192804 h 12192804"/>
              <a:gd name="connsiteX1" fmla="*/ 724620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31786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24620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15066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10288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03122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693568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684013 w 4467327"/>
              <a:gd name="connsiteY1" fmla="*/ 154066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10288 w 4467327"/>
              <a:gd name="connsiteY1" fmla="*/ 1538283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27009 w 4467327"/>
              <a:gd name="connsiteY1" fmla="*/ 1540665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38952 w 4467327"/>
              <a:gd name="connsiteY1" fmla="*/ 1540665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43728 w 4467327"/>
              <a:gd name="connsiteY1" fmla="*/ 1540665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55671 w 4467327"/>
              <a:gd name="connsiteY1" fmla="*/ 1540665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43728 w 4467327"/>
              <a:gd name="connsiteY1" fmla="*/ 1540665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41340 w 4467327"/>
              <a:gd name="connsiteY1" fmla="*/ 1540665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24619 w 4467327"/>
              <a:gd name="connsiteY1" fmla="*/ 1531140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24619 w 4467327"/>
              <a:gd name="connsiteY1" fmla="*/ 1523996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22231 w 4467327"/>
              <a:gd name="connsiteY1" fmla="*/ 1523996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22231 w 4467327"/>
              <a:gd name="connsiteY1" fmla="*/ 1526377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19842 w 4467327"/>
              <a:gd name="connsiteY1" fmla="*/ 1514470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19842 w 4467327"/>
              <a:gd name="connsiteY1" fmla="*/ 1521614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22093 w 4467327"/>
              <a:gd name="connsiteY0" fmla="*/ 12192804 h 12192804"/>
              <a:gd name="connsiteX1" fmla="*/ 722231 w 4467327"/>
              <a:gd name="connsiteY1" fmla="*/ 1526376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22093 w 4467327"/>
              <a:gd name="connsiteY7" fmla="*/ 12192804 h 12192804"/>
              <a:gd name="connsiteX0" fmla="*/ 717315 w 4467327"/>
              <a:gd name="connsiteY0" fmla="*/ 12192804 h 12192804"/>
              <a:gd name="connsiteX1" fmla="*/ 722231 w 4467327"/>
              <a:gd name="connsiteY1" fmla="*/ 1526376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17315 w 4467327"/>
              <a:gd name="connsiteY7" fmla="*/ 12192804 h 12192804"/>
              <a:gd name="connsiteX0" fmla="*/ 717315 w 4467327"/>
              <a:gd name="connsiteY0" fmla="*/ 12192804 h 12192804"/>
              <a:gd name="connsiteX1" fmla="*/ 719842 w 4467327"/>
              <a:gd name="connsiteY1" fmla="*/ 1526376 h 12192804"/>
              <a:gd name="connsiteX2" fmla="*/ 0 w 4467327"/>
              <a:gd name="connsiteY2" fmla="*/ 0 h 12192804"/>
              <a:gd name="connsiteX3" fmla="*/ 4173937 w 4467327"/>
              <a:gd name="connsiteY3" fmla="*/ 1 h 12192804"/>
              <a:gd name="connsiteX4" fmla="*/ 4173936 w 4467327"/>
              <a:gd name="connsiteY4" fmla="*/ 10632910 h 12192804"/>
              <a:gd name="connsiteX5" fmla="*/ 4464986 w 4467327"/>
              <a:gd name="connsiteY5" fmla="*/ 11236758 h 12192804"/>
              <a:gd name="connsiteX6" fmla="*/ 4467327 w 4467327"/>
              <a:gd name="connsiteY6" fmla="*/ 12192000 h 12192804"/>
              <a:gd name="connsiteX7" fmla="*/ 717315 w 4467327"/>
              <a:gd name="connsiteY7" fmla="*/ 12192804 h 121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7327" h="12192804">
                <a:moveTo>
                  <a:pt x="717315" y="12192804"/>
                </a:moveTo>
                <a:cubicBezTo>
                  <a:pt x="728067" y="8650222"/>
                  <a:pt x="709090" y="5068958"/>
                  <a:pt x="719842" y="1526376"/>
                </a:cubicBezTo>
                <a:lnTo>
                  <a:pt x="0" y="0"/>
                </a:lnTo>
                <a:lnTo>
                  <a:pt x="4173937" y="1"/>
                </a:lnTo>
                <a:cubicBezTo>
                  <a:pt x="4168186" y="3544304"/>
                  <a:pt x="4179687" y="7088607"/>
                  <a:pt x="4173936" y="10632910"/>
                </a:cubicBezTo>
                <a:lnTo>
                  <a:pt x="4464986" y="11236758"/>
                </a:lnTo>
                <a:cubicBezTo>
                  <a:pt x="4465766" y="11555172"/>
                  <a:pt x="4466547" y="11873586"/>
                  <a:pt x="4467327" y="12192000"/>
                </a:cubicBezTo>
                <a:lnTo>
                  <a:pt x="717315" y="12192804"/>
                </a:lnTo>
                <a:close/>
              </a:path>
            </a:pathLst>
          </a:custGeom>
          <a:solidFill>
            <a:srgbClr val="3C5ECA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7200" y="822325"/>
            <a:ext cx="9550400" cy="1143000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5452" y="3962400"/>
            <a:ext cx="5226049" cy="1752600"/>
          </a:xfr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200" b="1">
                <a:solidFill>
                  <a:srgbClr val="3B5EC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7" descr="IEEE_TAG_BLU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964334" y="6100585"/>
            <a:ext cx="91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D97DFB6-F720-7544-847E-4585DB3ED7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444" y="5858836"/>
            <a:ext cx="1138565" cy="7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570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CE833-7969-4272-9288-528683B9474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7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C6B1F-5EE3-4851-9F6C-65CECE485D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4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03469-14AC-4B1C-8AC1-7F6D02D3DD3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6096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1700" y="2000250"/>
            <a:ext cx="5130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35700" y="200025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35700" y="413385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49545" y="6525720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C6B1F-5EE3-4851-9F6C-65CECE485D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70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89000" y="59055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2800" y="198120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98120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12800" y="411480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11480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49545" y="6525720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C6B1F-5EE3-4851-9F6C-65CECE485D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0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9055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1981200"/>
            <a:ext cx="5130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61100" y="198120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61100" y="4114800"/>
            <a:ext cx="5130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49545" y="6525720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C6B1F-5EE3-4851-9F6C-65CECE485D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6096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981200"/>
            <a:ext cx="5130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6800" y="1981200"/>
            <a:ext cx="5130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49545" y="6525720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C6B1F-5EE3-4851-9F6C-65CECE485D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09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08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49545" y="6525720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B1E9C8-DB28-4CE8-909B-C1EAE1CB45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8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4640" y="1371600"/>
            <a:ext cx="1165352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49545" y="6525720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B1E9C8-DB28-4CE8-909B-C1EAE1CB45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5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34DF61-388D-4D2C-B02D-CC1A9F4E407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5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640" y="1371600"/>
            <a:ext cx="572008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280" y="1371600"/>
            <a:ext cx="572008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6F716F-CF63-45A2-93F8-83B56D35E4C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8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618D0-2B88-4E97-8789-513F0398ECB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6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39A30-150A-4DA1-AC47-53FC8CEF905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4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D019C0-20F9-4492-B562-0F701A6D1D8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3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60EBE6-E69E-4DA3-9DD9-E1B299AB646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2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ght&#10;&#10;Description automatically generated">
            <a:extLst>
              <a:ext uri="{FF2B5EF4-FFF2-40B4-BE49-F238E27FC236}">
                <a16:creationId xmlns="" xmlns:a16="http://schemas.microsoft.com/office/drawing/2014/main" id="{1A9F43E2-9BF1-4139-BF1B-FD2FD6D591C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bg1">
                  <a:alpha val="0"/>
                </a:schemeClr>
              </a:gs>
              <a:gs pos="100000">
                <a:schemeClr val="accent3">
                  <a:lumMod val="60000"/>
                </a:schemeClr>
              </a:gs>
            </a:gsLst>
            <a:lin ang="16200000" scaled="1"/>
          </a:gradFill>
          <a:effectLst>
            <a:glow rad="63500">
              <a:schemeClr val="bg1"/>
            </a:glow>
            <a:softEdge rad="0"/>
          </a:effec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EE55EBF-6547-4BC6-BB7F-E516A4669085}"/>
              </a:ext>
            </a:extLst>
          </p:cNvPr>
          <p:cNvSpPr/>
          <p:nvPr userDrawn="1"/>
        </p:nvSpPr>
        <p:spPr bwMode="auto">
          <a:xfrm>
            <a:off x="-11348" y="-13613"/>
            <a:ext cx="12206288" cy="6858000"/>
          </a:xfrm>
          <a:prstGeom prst="rect">
            <a:avLst/>
          </a:prstGeom>
          <a:gradFill>
            <a:gsLst>
              <a:gs pos="28000">
                <a:schemeClr val="accent3">
                  <a:lumMod val="40000"/>
                  <a:lumOff val="60000"/>
                </a:schemeClr>
              </a:gs>
              <a:gs pos="91000">
                <a:schemeClr val="accent3">
                  <a:lumMod val="100000"/>
                  <a:alpha val="0"/>
                </a:schemeClr>
              </a:gs>
            </a:gsLst>
            <a:lin ang="162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4640" y="609600"/>
            <a:ext cx="11653520" cy="62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4640" y="1376451"/>
            <a:ext cx="1165352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49545" y="6525720"/>
            <a:ext cx="914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898989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E1A38C-45E3-487D-988A-E8832D8E4C5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  <p:pic>
        <p:nvPicPr>
          <p:cNvPr id="9" name="Picture 7" descr="IEEE_TAG_BLUE.png"/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11209420" y="5865051"/>
            <a:ext cx="91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E84CAF05-70B8-EF4F-8467-6EBDF49FB77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180" y="5663892"/>
            <a:ext cx="1138565" cy="752443"/>
          </a:xfrm>
          <a:prstGeom prst="rect">
            <a:avLst/>
          </a:prstGeom>
        </p:spPr>
      </p:pic>
      <p:sp>
        <p:nvSpPr>
          <p:cNvPr id="5" name="Rectangle: Single Corner Snipped 4">
            <a:extLst>
              <a:ext uri="{FF2B5EF4-FFF2-40B4-BE49-F238E27FC236}">
                <a16:creationId xmlns="" xmlns:a16="http://schemas.microsoft.com/office/drawing/2014/main" id="{613DC53E-1375-4778-8887-AC0F4591C979}"/>
              </a:ext>
            </a:extLst>
          </p:cNvPr>
          <p:cNvSpPr/>
          <p:nvPr userDrawn="1"/>
        </p:nvSpPr>
        <p:spPr bwMode="auto">
          <a:xfrm>
            <a:off x="0" y="0"/>
            <a:ext cx="11277600" cy="300022"/>
          </a:xfrm>
          <a:custGeom>
            <a:avLst/>
            <a:gdLst>
              <a:gd name="connsiteX0" fmla="*/ 0 w 11277600"/>
              <a:gd name="connsiteY0" fmla="*/ 0 h 268287"/>
              <a:gd name="connsiteX1" fmla="*/ 11232885 w 11277600"/>
              <a:gd name="connsiteY1" fmla="*/ 0 h 268287"/>
              <a:gd name="connsiteX2" fmla="*/ 11277600 w 11277600"/>
              <a:gd name="connsiteY2" fmla="*/ 44715 h 268287"/>
              <a:gd name="connsiteX3" fmla="*/ 11277600 w 11277600"/>
              <a:gd name="connsiteY3" fmla="*/ 268287 h 268287"/>
              <a:gd name="connsiteX4" fmla="*/ 0 w 11277600"/>
              <a:gd name="connsiteY4" fmla="*/ 268287 h 268287"/>
              <a:gd name="connsiteX5" fmla="*/ 0 w 11277600"/>
              <a:gd name="connsiteY5" fmla="*/ 0 h 268287"/>
              <a:gd name="connsiteX0" fmla="*/ 0 w 11310257"/>
              <a:gd name="connsiteY0" fmla="*/ 0 h 354958"/>
              <a:gd name="connsiteX1" fmla="*/ 11232885 w 11310257"/>
              <a:gd name="connsiteY1" fmla="*/ 0 h 354958"/>
              <a:gd name="connsiteX2" fmla="*/ 11310257 w 11310257"/>
              <a:gd name="connsiteY2" fmla="*/ 354958 h 354958"/>
              <a:gd name="connsiteX3" fmla="*/ 11277600 w 11310257"/>
              <a:gd name="connsiteY3" fmla="*/ 268287 h 354958"/>
              <a:gd name="connsiteX4" fmla="*/ 0 w 11310257"/>
              <a:gd name="connsiteY4" fmla="*/ 268287 h 354958"/>
              <a:gd name="connsiteX5" fmla="*/ 0 w 11310257"/>
              <a:gd name="connsiteY5" fmla="*/ 0 h 354958"/>
              <a:gd name="connsiteX0" fmla="*/ 0 w 11718472"/>
              <a:gd name="connsiteY0" fmla="*/ 36928 h 305215"/>
              <a:gd name="connsiteX1" fmla="*/ 11232885 w 11718472"/>
              <a:gd name="connsiteY1" fmla="*/ 36928 h 305215"/>
              <a:gd name="connsiteX2" fmla="*/ 11718472 w 11718472"/>
              <a:gd name="connsiteY2" fmla="*/ 0 h 305215"/>
              <a:gd name="connsiteX3" fmla="*/ 11277600 w 11718472"/>
              <a:gd name="connsiteY3" fmla="*/ 305215 h 305215"/>
              <a:gd name="connsiteX4" fmla="*/ 0 w 11718472"/>
              <a:gd name="connsiteY4" fmla="*/ 305215 h 305215"/>
              <a:gd name="connsiteX5" fmla="*/ 0 w 11718472"/>
              <a:gd name="connsiteY5" fmla="*/ 36928 h 305215"/>
              <a:gd name="connsiteX0" fmla="*/ 0 w 11718472"/>
              <a:gd name="connsiteY0" fmla="*/ 36928 h 305215"/>
              <a:gd name="connsiteX1" fmla="*/ 10857328 w 11718472"/>
              <a:gd name="connsiteY1" fmla="*/ 36928 h 305215"/>
              <a:gd name="connsiteX2" fmla="*/ 11718472 w 11718472"/>
              <a:gd name="connsiteY2" fmla="*/ 0 h 305215"/>
              <a:gd name="connsiteX3" fmla="*/ 11277600 w 11718472"/>
              <a:gd name="connsiteY3" fmla="*/ 305215 h 305215"/>
              <a:gd name="connsiteX4" fmla="*/ 0 w 11718472"/>
              <a:gd name="connsiteY4" fmla="*/ 305215 h 305215"/>
              <a:gd name="connsiteX5" fmla="*/ 0 w 11718472"/>
              <a:gd name="connsiteY5" fmla="*/ 36928 h 305215"/>
              <a:gd name="connsiteX0" fmla="*/ 0 w 11718472"/>
              <a:gd name="connsiteY0" fmla="*/ 36928 h 305215"/>
              <a:gd name="connsiteX1" fmla="*/ 10857328 w 11718472"/>
              <a:gd name="connsiteY1" fmla="*/ 36928 h 305215"/>
              <a:gd name="connsiteX2" fmla="*/ 11718472 w 11718472"/>
              <a:gd name="connsiteY2" fmla="*/ 0 h 305215"/>
              <a:gd name="connsiteX3" fmla="*/ 10869385 w 11718472"/>
              <a:gd name="connsiteY3" fmla="*/ 272558 h 305215"/>
              <a:gd name="connsiteX4" fmla="*/ 0 w 11718472"/>
              <a:gd name="connsiteY4" fmla="*/ 305215 h 305215"/>
              <a:gd name="connsiteX5" fmla="*/ 0 w 11718472"/>
              <a:gd name="connsiteY5" fmla="*/ 36928 h 305215"/>
              <a:gd name="connsiteX0" fmla="*/ 0 w 11114315"/>
              <a:gd name="connsiteY0" fmla="*/ 53257 h 321544"/>
              <a:gd name="connsiteX1" fmla="*/ 10857328 w 11114315"/>
              <a:gd name="connsiteY1" fmla="*/ 53257 h 321544"/>
              <a:gd name="connsiteX2" fmla="*/ 11114315 w 11114315"/>
              <a:gd name="connsiteY2" fmla="*/ 0 h 321544"/>
              <a:gd name="connsiteX3" fmla="*/ 10869385 w 11114315"/>
              <a:gd name="connsiteY3" fmla="*/ 288887 h 321544"/>
              <a:gd name="connsiteX4" fmla="*/ 0 w 11114315"/>
              <a:gd name="connsiteY4" fmla="*/ 321544 h 321544"/>
              <a:gd name="connsiteX5" fmla="*/ 0 w 11114315"/>
              <a:gd name="connsiteY5" fmla="*/ 53257 h 321544"/>
              <a:gd name="connsiteX0" fmla="*/ 0 w 11342915"/>
              <a:gd name="connsiteY0" fmla="*/ 0 h 268287"/>
              <a:gd name="connsiteX1" fmla="*/ 10857328 w 11342915"/>
              <a:gd name="connsiteY1" fmla="*/ 0 h 268287"/>
              <a:gd name="connsiteX2" fmla="*/ 11342915 w 11342915"/>
              <a:gd name="connsiteY2" fmla="*/ 12058 h 268287"/>
              <a:gd name="connsiteX3" fmla="*/ 10869385 w 11342915"/>
              <a:gd name="connsiteY3" fmla="*/ 235630 h 268287"/>
              <a:gd name="connsiteX4" fmla="*/ 0 w 11342915"/>
              <a:gd name="connsiteY4" fmla="*/ 268287 h 268287"/>
              <a:gd name="connsiteX5" fmla="*/ 0 w 11342915"/>
              <a:gd name="connsiteY5" fmla="*/ 0 h 268287"/>
              <a:gd name="connsiteX0" fmla="*/ 0 w 11424557"/>
              <a:gd name="connsiteY0" fmla="*/ 20599 h 288886"/>
              <a:gd name="connsiteX1" fmla="*/ 10857328 w 11424557"/>
              <a:gd name="connsiteY1" fmla="*/ 20599 h 288886"/>
              <a:gd name="connsiteX2" fmla="*/ 11424557 w 11424557"/>
              <a:gd name="connsiteY2" fmla="*/ 0 h 288886"/>
              <a:gd name="connsiteX3" fmla="*/ 10869385 w 11424557"/>
              <a:gd name="connsiteY3" fmla="*/ 256229 h 288886"/>
              <a:gd name="connsiteX4" fmla="*/ 0 w 11424557"/>
              <a:gd name="connsiteY4" fmla="*/ 288886 h 288886"/>
              <a:gd name="connsiteX5" fmla="*/ 0 w 11424557"/>
              <a:gd name="connsiteY5" fmla="*/ 20599 h 288886"/>
              <a:gd name="connsiteX0" fmla="*/ 0 w 11424557"/>
              <a:gd name="connsiteY0" fmla="*/ 20599 h 293371"/>
              <a:gd name="connsiteX1" fmla="*/ 10857328 w 11424557"/>
              <a:gd name="connsiteY1" fmla="*/ 20599 h 293371"/>
              <a:gd name="connsiteX2" fmla="*/ 11424557 w 11424557"/>
              <a:gd name="connsiteY2" fmla="*/ 0 h 293371"/>
              <a:gd name="connsiteX3" fmla="*/ 10771414 w 11424557"/>
              <a:gd name="connsiteY3" fmla="*/ 293371 h 293371"/>
              <a:gd name="connsiteX4" fmla="*/ 0 w 11424557"/>
              <a:gd name="connsiteY4" fmla="*/ 288886 h 293371"/>
              <a:gd name="connsiteX5" fmla="*/ 0 w 11424557"/>
              <a:gd name="connsiteY5" fmla="*/ 20599 h 293371"/>
              <a:gd name="connsiteX0" fmla="*/ 0 w 11489872"/>
              <a:gd name="connsiteY0" fmla="*/ 0 h 272772"/>
              <a:gd name="connsiteX1" fmla="*/ 10857328 w 11489872"/>
              <a:gd name="connsiteY1" fmla="*/ 0 h 272772"/>
              <a:gd name="connsiteX2" fmla="*/ 11489872 w 11489872"/>
              <a:gd name="connsiteY2" fmla="*/ 294 h 272772"/>
              <a:gd name="connsiteX3" fmla="*/ 10771414 w 11489872"/>
              <a:gd name="connsiteY3" fmla="*/ 272772 h 272772"/>
              <a:gd name="connsiteX4" fmla="*/ 0 w 11489872"/>
              <a:gd name="connsiteY4" fmla="*/ 268287 h 272772"/>
              <a:gd name="connsiteX5" fmla="*/ 0 w 11489872"/>
              <a:gd name="connsiteY5" fmla="*/ 0 h 272772"/>
              <a:gd name="connsiteX0" fmla="*/ 0 w 11489872"/>
              <a:gd name="connsiteY0" fmla="*/ 0 h 269677"/>
              <a:gd name="connsiteX1" fmla="*/ 10857328 w 11489872"/>
              <a:gd name="connsiteY1" fmla="*/ 0 h 269677"/>
              <a:gd name="connsiteX2" fmla="*/ 11489872 w 11489872"/>
              <a:gd name="connsiteY2" fmla="*/ 294 h 269677"/>
              <a:gd name="connsiteX3" fmla="*/ 10771414 w 11489872"/>
              <a:gd name="connsiteY3" fmla="*/ 269677 h 269677"/>
              <a:gd name="connsiteX4" fmla="*/ 0 w 11489872"/>
              <a:gd name="connsiteY4" fmla="*/ 268287 h 269677"/>
              <a:gd name="connsiteX5" fmla="*/ 0 w 11489872"/>
              <a:gd name="connsiteY5" fmla="*/ 0 h 269677"/>
              <a:gd name="connsiteX0" fmla="*/ 0 w 11489872"/>
              <a:gd name="connsiteY0" fmla="*/ 0 h 268903"/>
              <a:gd name="connsiteX1" fmla="*/ 10857328 w 11489872"/>
              <a:gd name="connsiteY1" fmla="*/ 0 h 268903"/>
              <a:gd name="connsiteX2" fmla="*/ 11489872 w 11489872"/>
              <a:gd name="connsiteY2" fmla="*/ 294 h 268903"/>
              <a:gd name="connsiteX3" fmla="*/ 10771414 w 11489872"/>
              <a:gd name="connsiteY3" fmla="*/ 268903 h 268903"/>
              <a:gd name="connsiteX4" fmla="*/ 0 w 11489872"/>
              <a:gd name="connsiteY4" fmla="*/ 268287 h 268903"/>
              <a:gd name="connsiteX5" fmla="*/ 0 w 11489872"/>
              <a:gd name="connsiteY5" fmla="*/ 0 h 268903"/>
              <a:gd name="connsiteX0" fmla="*/ 0 w 11489872"/>
              <a:gd name="connsiteY0" fmla="*/ 0 h 268287"/>
              <a:gd name="connsiteX1" fmla="*/ 10857328 w 11489872"/>
              <a:gd name="connsiteY1" fmla="*/ 0 h 268287"/>
              <a:gd name="connsiteX2" fmla="*/ 11489872 w 11489872"/>
              <a:gd name="connsiteY2" fmla="*/ 294 h 268287"/>
              <a:gd name="connsiteX3" fmla="*/ 10787743 w 11489872"/>
              <a:gd name="connsiteY3" fmla="*/ 268129 h 268287"/>
              <a:gd name="connsiteX4" fmla="*/ 0 w 11489872"/>
              <a:gd name="connsiteY4" fmla="*/ 268287 h 268287"/>
              <a:gd name="connsiteX5" fmla="*/ 0 w 11489872"/>
              <a:gd name="connsiteY5" fmla="*/ 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89872" h="268287">
                <a:moveTo>
                  <a:pt x="0" y="0"/>
                </a:moveTo>
                <a:lnTo>
                  <a:pt x="10857328" y="0"/>
                </a:lnTo>
                <a:lnTo>
                  <a:pt x="11489872" y="294"/>
                </a:lnTo>
                <a:lnTo>
                  <a:pt x="10787743" y="268129"/>
                </a:lnTo>
                <a:lnTo>
                  <a:pt x="0" y="268287"/>
                </a:lnTo>
                <a:lnTo>
                  <a:pt x="0" y="0"/>
                </a:lnTo>
                <a:close/>
              </a:path>
            </a:pathLst>
          </a:custGeom>
          <a:solidFill>
            <a:srgbClr val="3C5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2" name="Rectangle: Single Corner Snipped 4">
            <a:extLst>
              <a:ext uri="{FF2B5EF4-FFF2-40B4-BE49-F238E27FC236}">
                <a16:creationId xmlns="" xmlns:a16="http://schemas.microsoft.com/office/drawing/2014/main" id="{33620460-D18F-48E9-9861-E4E2FB18846B}"/>
              </a:ext>
            </a:extLst>
          </p:cNvPr>
          <p:cNvSpPr/>
          <p:nvPr userDrawn="1"/>
        </p:nvSpPr>
        <p:spPr bwMode="auto">
          <a:xfrm rot="10800000">
            <a:off x="-14289" y="6454857"/>
            <a:ext cx="12206288" cy="405081"/>
          </a:xfrm>
          <a:custGeom>
            <a:avLst/>
            <a:gdLst>
              <a:gd name="connsiteX0" fmla="*/ 0 w 11277600"/>
              <a:gd name="connsiteY0" fmla="*/ 0 h 268287"/>
              <a:gd name="connsiteX1" fmla="*/ 11232885 w 11277600"/>
              <a:gd name="connsiteY1" fmla="*/ 0 h 268287"/>
              <a:gd name="connsiteX2" fmla="*/ 11277600 w 11277600"/>
              <a:gd name="connsiteY2" fmla="*/ 44715 h 268287"/>
              <a:gd name="connsiteX3" fmla="*/ 11277600 w 11277600"/>
              <a:gd name="connsiteY3" fmla="*/ 268287 h 268287"/>
              <a:gd name="connsiteX4" fmla="*/ 0 w 11277600"/>
              <a:gd name="connsiteY4" fmla="*/ 268287 h 268287"/>
              <a:gd name="connsiteX5" fmla="*/ 0 w 11277600"/>
              <a:gd name="connsiteY5" fmla="*/ 0 h 268287"/>
              <a:gd name="connsiteX0" fmla="*/ 0 w 11310257"/>
              <a:gd name="connsiteY0" fmla="*/ 0 h 354958"/>
              <a:gd name="connsiteX1" fmla="*/ 11232885 w 11310257"/>
              <a:gd name="connsiteY1" fmla="*/ 0 h 354958"/>
              <a:gd name="connsiteX2" fmla="*/ 11310257 w 11310257"/>
              <a:gd name="connsiteY2" fmla="*/ 354958 h 354958"/>
              <a:gd name="connsiteX3" fmla="*/ 11277600 w 11310257"/>
              <a:gd name="connsiteY3" fmla="*/ 268287 h 354958"/>
              <a:gd name="connsiteX4" fmla="*/ 0 w 11310257"/>
              <a:gd name="connsiteY4" fmla="*/ 268287 h 354958"/>
              <a:gd name="connsiteX5" fmla="*/ 0 w 11310257"/>
              <a:gd name="connsiteY5" fmla="*/ 0 h 354958"/>
              <a:gd name="connsiteX0" fmla="*/ 0 w 11718472"/>
              <a:gd name="connsiteY0" fmla="*/ 36928 h 305215"/>
              <a:gd name="connsiteX1" fmla="*/ 11232885 w 11718472"/>
              <a:gd name="connsiteY1" fmla="*/ 36928 h 305215"/>
              <a:gd name="connsiteX2" fmla="*/ 11718472 w 11718472"/>
              <a:gd name="connsiteY2" fmla="*/ 0 h 305215"/>
              <a:gd name="connsiteX3" fmla="*/ 11277600 w 11718472"/>
              <a:gd name="connsiteY3" fmla="*/ 305215 h 305215"/>
              <a:gd name="connsiteX4" fmla="*/ 0 w 11718472"/>
              <a:gd name="connsiteY4" fmla="*/ 305215 h 305215"/>
              <a:gd name="connsiteX5" fmla="*/ 0 w 11718472"/>
              <a:gd name="connsiteY5" fmla="*/ 36928 h 305215"/>
              <a:gd name="connsiteX0" fmla="*/ 0 w 11718472"/>
              <a:gd name="connsiteY0" fmla="*/ 36928 h 305215"/>
              <a:gd name="connsiteX1" fmla="*/ 10857328 w 11718472"/>
              <a:gd name="connsiteY1" fmla="*/ 36928 h 305215"/>
              <a:gd name="connsiteX2" fmla="*/ 11718472 w 11718472"/>
              <a:gd name="connsiteY2" fmla="*/ 0 h 305215"/>
              <a:gd name="connsiteX3" fmla="*/ 11277600 w 11718472"/>
              <a:gd name="connsiteY3" fmla="*/ 305215 h 305215"/>
              <a:gd name="connsiteX4" fmla="*/ 0 w 11718472"/>
              <a:gd name="connsiteY4" fmla="*/ 305215 h 305215"/>
              <a:gd name="connsiteX5" fmla="*/ 0 w 11718472"/>
              <a:gd name="connsiteY5" fmla="*/ 36928 h 305215"/>
              <a:gd name="connsiteX0" fmla="*/ 0 w 11718472"/>
              <a:gd name="connsiteY0" fmla="*/ 36928 h 305215"/>
              <a:gd name="connsiteX1" fmla="*/ 10857328 w 11718472"/>
              <a:gd name="connsiteY1" fmla="*/ 36928 h 305215"/>
              <a:gd name="connsiteX2" fmla="*/ 11718472 w 11718472"/>
              <a:gd name="connsiteY2" fmla="*/ 0 h 305215"/>
              <a:gd name="connsiteX3" fmla="*/ 10869385 w 11718472"/>
              <a:gd name="connsiteY3" fmla="*/ 272558 h 305215"/>
              <a:gd name="connsiteX4" fmla="*/ 0 w 11718472"/>
              <a:gd name="connsiteY4" fmla="*/ 305215 h 305215"/>
              <a:gd name="connsiteX5" fmla="*/ 0 w 11718472"/>
              <a:gd name="connsiteY5" fmla="*/ 36928 h 305215"/>
              <a:gd name="connsiteX0" fmla="*/ 0 w 11114315"/>
              <a:gd name="connsiteY0" fmla="*/ 53257 h 321544"/>
              <a:gd name="connsiteX1" fmla="*/ 10857328 w 11114315"/>
              <a:gd name="connsiteY1" fmla="*/ 53257 h 321544"/>
              <a:gd name="connsiteX2" fmla="*/ 11114315 w 11114315"/>
              <a:gd name="connsiteY2" fmla="*/ 0 h 321544"/>
              <a:gd name="connsiteX3" fmla="*/ 10869385 w 11114315"/>
              <a:gd name="connsiteY3" fmla="*/ 288887 h 321544"/>
              <a:gd name="connsiteX4" fmla="*/ 0 w 11114315"/>
              <a:gd name="connsiteY4" fmla="*/ 321544 h 321544"/>
              <a:gd name="connsiteX5" fmla="*/ 0 w 11114315"/>
              <a:gd name="connsiteY5" fmla="*/ 53257 h 321544"/>
              <a:gd name="connsiteX0" fmla="*/ 0 w 11342915"/>
              <a:gd name="connsiteY0" fmla="*/ 0 h 268287"/>
              <a:gd name="connsiteX1" fmla="*/ 10857328 w 11342915"/>
              <a:gd name="connsiteY1" fmla="*/ 0 h 268287"/>
              <a:gd name="connsiteX2" fmla="*/ 11342915 w 11342915"/>
              <a:gd name="connsiteY2" fmla="*/ 12058 h 268287"/>
              <a:gd name="connsiteX3" fmla="*/ 10869385 w 11342915"/>
              <a:gd name="connsiteY3" fmla="*/ 235630 h 268287"/>
              <a:gd name="connsiteX4" fmla="*/ 0 w 11342915"/>
              <a:gd name="connsiteY4" fmla="*/ 268287 h 268287"/>
              <a:gd name="connsiteX5" fmla="*/ 0 w 11342915"/>
              <a:gd name="connsiteY5" fmla="*/ 0 h 268287"/>
              <a:gd name="connsiteX0" fmla="*/ 0 w 11424557"/>
              <a:gd name="connsiteY0" fmla="*/ 20599 h 288886"/>
              <a:gd name="connsiteX1" fmla="*/ 10857328 w 11424557"/>
              <a:gd name="connsiteY1" fmla="*/ 20599 h 288886"/>
              <a:gd name="connsiteX2" fmla="*/ 11424557 w 11424557"/>
              <a:gd name="connsiteY2" fmla="*/ 0 h 288886"/>
              <a:gd name="connsiteX3" fmla="*/ 10869385 w 11424557"/>
              <a:gd name="connsiteY3" fmla="*/ 256229 h 288886"/>
              <a:gd name="connsiteX4" fmla="*/ 0 w 11424557"/>
              <a:gd name="connsiteY4" fmla="*/ 288886 h 288886"/>
              <a:gd name="connsiteX5" fmla="*/ 0 w 11424557"/>
              <a:gd name="connsiteY5" fmla="*/ 20599 h 288886"/>
              <a:gd name="connsiteX0" fmla="*/ 0 w 11424557"/>
              <a:gd name="connsiteY0" fmla="*/ 20599 h 293371"/>
              <a:gd name="connsiteX1" fmla="*/ 10857328 w 11424557"/>
              <a:gd name="connsiteY1" fmla="*/ 20599 h 293371"/>
              <a:gd name="connsiteX2" fmla="*/ 11424557 w 11424557"/>
              <a:gd name="connsiteY2" fmla="*/ 0 h 293371"/>
              <a:gd name="connsiteX3" fmla="*/ 10771414 w 11424557"/>
              <a:gd name="connsiteY3" fmla="*/ 293371 h 293371"/>
              <a:gd name="connsiteX4" fmla="*/ 0 w 11424557"/>
              <a:gd name="connsiteY4" fmla="*/ 288886 h 293371"/>
              <a:gd name="connsiteX5" fmla="*/ 0 w 11424557"/>
              <a:gd name="connsiteY5" fmla="*/ 20599 h 293371"/>
              <a:gd name="connsiteX0" fmla="*/ 0 w 11489872"/>
              <a:gd name="connsiteY0" fmla="*/ 0 h 272772"/>
              <a:gd name="connsiteX1" fmla="*/ 10857328 w 11489872"/>
              <a:gd name="connsiteY1" fmla="*/ 0 h 272772"/>
              <a:gd name="connsiteX2" fmla="*/ 11489872 w 11489872"/>
              <a:gd name="connsiteY2" fmla="*/ 294 h 272772"/>
              <a:gd name="connsiteX3" fmla="*/ 10771414 w 11489872"/>
              <a:gd name="connsiteY3" fmla="*/ 272772 h 272772"/>
              <a:gd name="connsiteX4" fmla="*/ 0 w 11489872"/>
              <a:gd name="connsiteY4" fmla="*/ 268287 h 272772"/>
              <a:gd name="connsiteX5" fmla="*/ 0 w 11489872"/>
              <a:gd name="connsiteY5" fmla="*/ 0 h 272772"/>
              <a:gd name="connsiteX0" fmla="*/ 0 w 11489872"/>
              <a:gd name="connsiteY0" fmla="*/ 0 h 269677"/>
              <a:gd name="connsiteX1" fmla="*/ 10857328 w 11489872"/>
              <a:gd name="connsiteY1" fmla="*/ 0 h 269677"/>
              <a:gd name="connsiteX2" fmla="*/ 11489872 w 11489872"/>
              <a:gd name="connsiteY2" fmla="*/ 294 h 269677"/>
              <a:gd name="connsiteX3" fmla="*/ 10771414 w 11489872"/>
              <a:gd name="connsiteY3" fmla="*/ 269677 h 269677"/>
              <a:gd name="connsiteX4" fmla="*/ 0 w 11489872"/>
              <a:gd name="connsiteY4" fmla="*/ 268287 h 269677"/>
              <a:gd name="connsiteX5" fmla="*/ 0 w 11489872"/>
              <a:gd name="connsiteY5" fmla="*/ 0 h 269677"/>
              <a:gd name="connsiteX0" fmla="*/ 0 w 11489872"/>
              <a:gd name="connsiteY0" fmla="*/ 0 h 268903"/>
              <a:gd name="connsiteX1" fmla="*/ 10857328 w 11489872"/>
              <a:gd name="connsiteY1" fmla="*/ 0 h 268903"/>
              <a:gd name="connsiteX2" fmla="*/ 11489872 w 11489872"/>
              <a:gd name="connsiteY2" fmla="*/ 294 h 268903"/>
              <a:gd name="connsiteX3" fmla="*/ 10771414 w 11489872"/>
              <a:gd name="connsiteY3" fmla="*/ 268903 h 268903"/>
              <a:gd name="connsiteX4" fmla="*/ 0 w 11489872"/>
              <a:gd name="connsiteY4" fmla="*/ 268287 h 268903"/>
              <a:gd name="connsiteX5" fmla="*/ 0 w 11489872"/>
              <a:gd name="connsiteY5" fmla="*/ 0 h 268903"/>
              <a:gd name="connsiteX0" fmla="*/ 0 w 11489872"/>
              <a:gd name="connsiteY0" fmla="*/ 0 h 268287"/>
              <a:gd name="connsiteX1" fmla="*/ 10857328 w 11489872"/>
              <a:gd name="connsiteY1" fmla="*/ 0 h 268287"/>
              <a:gd name="connsiteX2" fmla="*/ 11489872 w 11489872"/>
              <a:gd name="connsiteY2" fmla="*/ 294 h 268287"/>
              <a:gd name="connsiteX3" fmla="*/ 10787743 w 11489872"/>
              <a:gd name="connsiteY3" fmla="*/ 268129 h 268287"/>
              <a:gd name="connsiteX4" fmla="*/ 0 w 11489872"/>
              <a:gd name="connsiteY4" fmla="*/ 268287 h 268287"/>
              <a:gd name="connsiteX5" fmla="*/ 0 w 11489872"/>
              <a:gd name="connsiteY5" fmla="*/ 0 h 268287"/>
              <a:gd name="connsiteX0" fmla="*/ 0 w 11494361"/>
              <a:gd name="connsiteY0" fmla="*/ 1290 h 269577"/>
              <a:gd name="connsiteX1" fmla="*/ 10857328 w 11494361"/>
              <a:gd name="connsiteY1" fmla="*/ 1290 h 269577"/>
              <a:gd name="connsiteX2" fmla="*/ 11494361 w 11494361"/>
              <a:gd name="connsiteY2" fmla="*/ 0 h 269577"/>
              <a:gd name="connsiteX3" fmla="*/ 10787743 w 11494361"/>
              <a:gd name="connsiteY3" fmla="*/ 269419 h 269577"/>
              <a:gd name="connsiteX4" fmla="*/ 0 w 11494361"/>
              <a:gd name="connsiteY4" fmla="*/ 269577 h 269577"/>
              <a:gd name="connsiteX5" fmla="*/ 0 w 11494361"/>
              <a:gd name="connsiteY5" fmla="*/ 1290 h 269577"/>
              <a:gd name="connsiteX0" fmla="*/ 0 w 11503337"/>
              <a:gd name="connsiteY0" fmla="*/ 4460 h 272747"/>
              <a:gd name="connsiteX1" fmla="*/ 10857328 w 11503337"/>
              <a:gd name="connsiteY1" fmla="*/ 4460 h 272747"/>
              <a:gd name="connsiteX2" fmla="*/ 11503337 w 11503337"/>
              <a:gd name="connsiteY2" fmla="*/ 0 h 272747"/>
              <a:gd name="connsiteX3" fmla="*/ 10787743 w 11503337"/>
              <a:gd name="connsiteY3" fmla="*/ 272589 h 272747"/>
              <a:gd name="connsiteX4" fmla="*/ 0 w 11503337"/>
              <a:gd name="connsiteY4" fmla="*/ 272747 h 272747"/>
              <a:gd name="connsiteX5" fmla="*/ 0 w 11503337"/>
              <a:gd name="connsiteY5" fmla="*/ 4460 h 272747"/>
              <a:gd name="connsiteX0" fmla="*/ 0 w 11503337"/>
              <a:gd name="connsiteY0" fmla="*/ 1290 h 269577"/>
              <a:gd name="connsiteX1" fmla="*/ 10857328 w 11503337"/>
              <a:gd name="connsiteY1" fmla="*/ 1290 h 269577"/>
              <a:gd name="connsiteX2" fmla="*/ 11503337 w 11503337"/>
              <a:gd name="connsiteY2" fmla="*/ 0 h 269577"/>
              <a:gd name="connsiteX3" fmla="*/ 10787743 w 11503337"/>
              <a:gd name="connsiteY3" fmla="*/ 269419 h 269577"/>
              <a:gd name="connsiteX4" fmla="*/ 0 w 11503337"/>
              <a:gd name="connsiteY4" fmla="*/ 269577 h 269577"/>
              <a:gd name="connsiteX5" fmla="*/ 0 w 11503337"/>
              <a:gd name="connsiteY5" fmla="*/ 1290 h 26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03337" h="269577">
                <a:moveTo>
                  <a:pt x="0" y="1290"/>
                </a:moveTo>
                <a:lnTo>
                  <a:pt x="10857328" y="1290"/>
                </a:lnTo>
                <a:lnTo>
                  <a:pt x="11503337" y="0"/>
                </a:lnTo>
                <a:lnTo>
                  <a:pt x="10787743" y="269419"/>
                </a:lnTo>
                <a:lnTo>
                  <a:pt x="0" y="269577"/>
                </a:lnTo>
                <a:lnTo>
                  <a:pt x="0" y="1290"/>
                </a:lnTo>
                <a:close/>
              </a:path>
            </a:pathLst>
          </a:custGeom>
          <a:solidFill>
            <a:srgbClr val="3C5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58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Blip>
          <a:blip r:embed="rId24"/>
        </a:buBlip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6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8JV3w4TOVw" TargetMode="External"/><Relationship Id="rId2" Type="http://schemas.openxmlformats.org/officeDocument/2006/relationships/hyperlink" Target="https://www.youtube.com/watch?v=4BXjQ4x-H1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K9i3JyXocgI?t=7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fMwHIyDbD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fMwHIyDbD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44435" y="491399"/>
            <a:ext cx="11242765" cy="1842498"/>
          </a:xfrm>
        </p:spPr>
        <p:txBody>
          <a:bodyPr/>
          <a:lstStyle/>
          <a:p>
            <a:pPr algn="ctr"/>
            <a:r>
              <a:rPr lang="en-US" sz="3200" dirty="0"/>
              <a:t>IEEE International Smart Cities Conference</a:t>
            </a:r>
            <a:br>
              <a:rPr lang="en-US" sz="3200" dirty="0"/>
            </a:br>
            <a:r>
              <a:rPr lang="en-US" sz="3200" dirty="0"/>
              <a:t> (ISC2)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200" dirty="0"/>
              <a:t>September 7-10, 2021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34602" y="3724080"/>
            <a:ext cx="9724445" cy="17526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Title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800" dirty="0"/>
              <a:t>Feasibility study for detecting shallow landslides using IoT devices in smart cities</a:t>
            </a:r>
            <a:endParaRPr lang="en-US" sz="2800" b="0" dirty="0"/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Authors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pt-BR" sz="1800" dirty="0"/>
              <a:t>Alessandro Santiago dos Santos</a:t>
            </a:r>
            <a:r>
              <a:rPr lang="pt-BR" sz="1800" b="0" dirty="0"/>
              <a:t>, Alessandra Corsi, Rynaldo Z. H. Almeida, Mauro Noda, </a:t>
            </a:r>
            <a:r>
              <a:rPr lang="pt-BR" sz="1800" b="0" dirty="0" err="1"/>
              <a:t>Ícaro</a:t>
            </a:r>
            <a:r>
              <a:rPr lang="pt-BR" sz="1800" b="0" dirty="0"/>
              <a:t> </a:t>
            </a:r>
            <a:r>
              <a:rPr lang="pt-BR" sz="1800" b="0" dirty="0" err="1"/>
              <a:t>Gonçales</a:t>
            </a:r>
            <a:r>
              <a:rPr lang="pt-BR" sz="1800" b="0" dirty="0"/>
              <a:t>, Rodrigo Ribeiro </a:t>
            </a:r>
            <a:r>
              <a:rPr lang="pt-BR" sz="1800" b="0" dirty="0" err="1"/>
              <a:t>and</a:t>
            </a:r>
            <a:r>
              <a:rPr lang="pt-BR" sz="1800" b="0" dirty="0"/>
              <a:t> Cezar Machado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tabLst>
                <a:tab pos="2870200" algn="l"/>
              </a:tabLst>
            </a:pPr>
            <a:r>
              <a:rPr lang="en-US" sz="1800" dirty="0" smtClean="0">
                <a:solidFill>
                  <a:schemeClr val="tx1"/>
                </a:solidFill>
              </a:rPr>
              <a:t>Affiliation </a:t>
            </a:r>
            <a:r>
              <a:rPr lang="en-US" sz="1800" dirty="0">
                <a:solidFill>
                  <a:schemeClr val="tx1"/>
                </a:solidFill>
              </a:rPr>
              <a:t>&amp; email : </a:t>
            </a: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b="0" dirty="0" smtClean="0"/>
              <a:t>Institute </a:t>
            </a:r>
            <a:r>
              <a:rPr lang="en-US" sz="1800" b="0" dirty="0"/>
              <a:t>for Technological Research (IPT)</a:t>
            </a:r>
          </a:p>
          <a:p>
            <a:pPr>
              <a:tabLst>
                <a:tab pos="2870200" algn="l"/>
              </a:tabLst>
            </a:pPr>
            <a:r>
              <a:rPr lang="en-US" sz="1800" b="0" dirty="0" smtClean="0"/>
              <a:t>	alesan@ipt.br</a:t>
            </a:r>
            <a:endParaRPr lang="en-US" sz="1800" b="0" dirty="0"/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and conclusions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94639" y="1371600"/>
            <a:ext cx="6690951" cy="4114800"/>
          </a:xfrm>
        </p:spPr>
        <p:txBody>
          <a:bodyPr/>
          <a:lstStyle/>
          <a:p>
            <a:r>
              <a:rPr lang="en-US" sz="2400" dirty="0" smtClean="0"/>
              <a:t>Assess the stability </a:t>
            </a:r>
            <a:r>
              <a:rPr lang="en-US" sz="2400" dirty="0"/>
              <a:t>of the long-term sensors (water tightness, influence </a:t>
            </a:r>
            <a:r>
              <a:rPr lang="en-US" sz="2400" dirty="0" smtClean="0"/>
              <a:t>of temperature </a:t>
            </a:r>
            <a:r>
              <a:rPr lang="en-US" sz="2400" dirty="0"/>
              <a:t>variation, etc.) and effects of various </a:t>
            </a:r>
            <a:r>
              <a:rPr lang="en-US" sz="2400" dirty="0" smtClean="0"/>
              <a:t>disturbances</a:t>
            </a:r>
          </a:p>
          <a:p>
            <a:r>
              <a:rPr lang="en-US" sz="2400" dirty="0" smtClean="0"/>
              <a:t>Sensor </a:t>
            </a:r>
            <a:r>
              <a:rPr lang="en-US" sz="2400" dirty="0"/>
              <a:t>node should have mechanisms of data </a:t>
            </a:r>
            <a:r>
              <a:rPr lang="en-US" sz="2400" dirty="0" smtClean="0"/>
              <a:t>buffering and </a:t>
            </a:r>
            <a:r>
              <a:rPr lang="en-US" sz="2400" dirty="0"/>
              <a:t>pre-processing, that allow unnecessary data </a:t>
            </a:r>
            <a:r>
              <a:rPr lang="en-US" sz="2400" dirty="0" smtClean="0"/>
              <a:t>elimination. </a:t>
            </a:r>
            <a:endParaRPr lang="en-US" sz="2400" dirty="0"/>
          </a:p>
          <a:p>
            <a:r>
              <a:rPr lang="en-US" sz="2400" dirty="0" smtClean="0"/>
              <a:t>Analyzing use of machine learning, fog or edge computing</a:t>
            </a:r>
          </a:p>
          <a:p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6F716F-CF63-45A2-93F8-83B56D35E4C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700" y="1414135"/>
            <a:ext cx="3747997" cy="42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07398" y="5709689"/>
            <a:ext cx="5039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Adapted</a:t>
            </a:r>
            <a:r>
              <a:rPr lang="pt-BR" sz="1200" dirty="0" smtClean="0"/>
              <a:t> </a:t>
            </a:r>
            <a:r>
              <a:rPr lang="pt-BR" sz="1200" dirty="0" err="1" smtClean="0"/>
              <a:t>from</a:t>
            </a:r>
            <a:r>
              <a:rPr lang="pt-BR" sz="1200" dirty="0" smtClean="0"/>
              <a:t>: </a:t>
            </a:r>
            <a:r>
              <a:rPr lang="pt-BR" sz="1200" dirty="0"/>
              <a:t>J. P. Gomes, C. R. Cunha, G. </a:t>
            </a:r>
            <a:r>
              <a:rPr lang="pt-BR" sz="1200" dirty="0" err="1"/>
              <a:t>Noira</a:t>
            </a:r>
            <a:r>
              <a:rPr lang="pt-BR" sz="1200" dirty="0"/>
              <a:t>, </a:t>
            </a:r>
            <a:r>
              <a:rPr lang="pt-BR" sz="1200" dirty="0" err="1"/>
              <a:t>and</a:t>
            </a:r>
            <a:r>
              <a:rPr lang="pt-BR" sz="1200" dirty="0"/>
              <a:t> A. Santos, “A </a:t>
            </a:r>
            <a:r>
              <a:rPr lang="pt-BR" sz="1200" dirty="0" err="1" smtClean="0"/>
              <a:t>cloud-based</a:t>
            </a:r>
            <a:r>
              <a:rPr lang="pt-BR" sz="1200" dirty="0" smtClean="0"/>
              <a:t> </a:t>
            </a:r>
            <a:r>
              <a:rPr lang="en-US" sz="1200" dirty="0" err="1" smtClean="0"/>
              <a:t>iot</a:t>
            </a:r>
            <a:r>
              <a:rPr lang="en-US" sz="1200" dirty="0" smtClean="0"/>
              <a:t> </a:t>
            </a:r>
            <a:r>
              <a:rPr lang="en-US" sz="1200" dirty="0"/>
              <a:t>approach to support infrastructure monitoring needs by public </a:t>
            </a:r>
            <a:r>
              <a:rPr lang="en-US" sz="1200" dirty="0" smtClean="0"/>
              <a:t>civil protection organizations,</a:t>
            </a:r>
            <a:r>
              <a:rPr lang="pt-BR" sz="1200" dirty="0" smtClean="0"/>
              <a:t>2021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461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711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Guidelines for Video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F39D9-6C62-4977-BD5D-774A82B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52880"/>
            <a:ext cx="11277600" cy="4450080"/>
          </a:xfrm>
        </p:spPr>
        <p:txBody>
          <a:bodyPr/>
          <a:lstStyle/>
          <a:p>
            <a:pPr algn="just"/>
            <a:r>
              <a:rPr lang="en-US" sz="2000" dirty="0">
                <a:solidFill>
                  <a:schemeClr val="bg1"/>
                </a:solidFill>
              </a:rPr>
              <a:t>Please use the formatting, including fonts, font size, titles and headings, etc. so that the slides deck is consistent. 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Videos length should be 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10 min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for Short papers and 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</a:rPr>
              <a:t>15 min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/>
                </a:solidFill>
              </a:rPr>
              <a:t>for Full papers </a:t>
            </a:r>
          </a:p>
          <a:p>
            <a:pPr algn="just"/>
            <a:r>
              <a:rPr lang="en-US" sz="2000" b="1" u="sng" dirty="0">
                <a:solidFill>
                  <a:schemeClr val="bg1"/>
                </a:solidFill>
              </a:rPr>
              <a:t>Zoom</a:t>
            </a:r>
            <a:r>
              <a:rPr lang="en-US" sz="2000" dirty="0">
                <a:solidFill>
                  <a:schemeClr val="bg1"/>
                </a:solidFill>
              </a:rPr>
              <a:t> software could be used to record the video (see </a:t>
            </a:r>
            <a:r>
              <a:rPr lang="en-US" sz="2000" dirty="0">
                <a:highlight>
                  <a:srgbClr val="FFFF00"/>
                </a:highlight>
                <a:hlinkClick r:id="rId2"/>
              </a:rPr>
              <a:t>here</a:t>
            </a:r>
            <a:r>
              <a:rPr lang="en-US" sz="2000" dirty="0"/>
              <a:t>) </a:t>
            </a:r>
            <a:r>
              <a:rPr lang="en-US" sz="2000" dirty="0">
                <a:solidFill>
                  <a:schemeClr val="bg1"/>
                </a:solidFill>
              </a:rPr>
              <a:t>or alternatively use  </a:t>
            </a:r>
            <a:r>
              <a:rPr lang="en-US" sz="2000" b="1" u="sng" dirty="0">
                <a:solidFill>
                  <a:schemeClr val="bg1"/>
                </a:solidFill>
              </a:rPr>
              <a:t>power point </a:t>
            </a:r>
            <a:r>
              <a:rPr lang="en-US" sz="2000" dirty="0">
                <a:solidFill>
                  <a:schemeClr val="bg1"/>
                </a:solidFill>
              </a:rPr>
              <a:t>(see</a:t>
            </a:r>
            <a:r>
              <a:rPr lang="en-US" sz="2000" dirty="0"/>
              <a:t> </a:t>
            </a:r>
            <a:r>
              <a:rPr lang="en-US" sz="2000" dirty="0">
                <a:highlight>
                  <a:srgbClr val="FFFF00"/>
                </a:highlight>
                <a:hlinkClick r:id="rId3"/>
              </a:rPr>
              <a:t>here</a:t>
            </a:r>
            <a:r>
              <a:rPr lang="en-US" sz="2000" dirty="0"/>
              <a:t>)</a:t>
            </a:r>
          </a:p>
          <a:p>
            <a:pPr algn="just"/>
            <a:r>
              <a:rPr lang="en-US" sz="2000" dirty="0"/>
              <a:t>The overall theme of presentations is educational. Following IEEE Guidelines, references to specific marketing programs, companies and solutions should be avoided. The exception to this requirement/recommendation is for open source or other publicly available (free to the user) resource. </a:t>
            </a:r>
          </a:p>
          <a:p>
            <a:pPr algn="just"/>
            <a:r>
              <a:rPr lang="en-US" sz="2000" dirty="0"/>
              <a:t>Avoid reuse of copyrighted materials unless explicit permission has been granted and can be demonstrated</a:t>
            </a:r>
          </a:p>
          <a:p>
            <a:pPr algn="just"/>
            <a:r>
              <a:rPr lang="en-US" sz="2000" dirty="0"/>
              <a:t>Contact information including email, university and presenter name should appear on the title slide</a:t>
            </a:r>
          </a:p>
        </p:txBody>
      </p:sp>
    </p:spTree>
    <p:extLst>
      <p:ext uri="{BB962C8B-B14F-4D97-AF65-F5344CB8AC3E}">
        <p14:creationId xmlns:p14="http://schemas.microsoft.com/office/powerpoint/2010/main" val="386730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674" y="609600"/>
            <a:ext cx="8139485" cy="629920"/>
          </a:xfrm>
        </p:spPr>
        <p:txBody>
          <a:bodyPr/>
          <a:lstStyle/>
          <a:p>
            <a:r>
              <a:rPr lang="pt-BR" dirty="0" err="1" smtClean="0"/>
              <a:t>Shallow</a:t>
            </a:r>
            <a:r>
              <a:rPr lang="pt-BR" dirty="0" smtClean="0"/>
              <a:t> </a:t>
            </a:r>
            <a:r>
              <a:rPr lang="pt-BR" dirty="0" err="1" smtClean="0"/>
              <a:t>landslides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lIns="121917" tIns="60958" rIns="121917" bIns="60958"/>
          <a:lstStyle/>
          <a:p>
            <a:pPr algn="r"/>
            <a:fld id="{00000000-1234-1234-1234-123412341234}" type="slidenum">
              <a:rPr lang="pt-BR" smtClean="0"/>
              <a:pPr algn="r"/>
              <a:t>2</a:t>
            </a:fld>
            <a:endParaRPr lang="pt-BR"/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4" y="740702"/>
            <a:ext cx="3431120" cy="25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m para ipt deslizament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143339" y="337095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496325" y="5845764"/>
            <a:ext cx="4394017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pt-BR" dirty="0" smtClean="0">
                <a:hlinkClick r:id="rId7"/>
              </a:rPr>
              <a:t>https</a:t>
            </a:r>
            <a:r>
              <a:rPr lang="pt-BR" dirty="0">
                <a:hlinkClick r:id="rId7"/>
              </a:rPr>
              <a:t>://</a:t>
            </a:r>
            <a:r>
              <a:rPr lang="pt-BR" dirty="0" smtClean="0">
                <a:hlinkClick r:id="rId7"/>
              </a:rPr>
              <a:t>youtu.be/K9i3JyXocgI?t=70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5" name="EscorregamentoCurto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2359" y="1412776"/>
            <a:ext cx="6452344" cy="43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Sensors</a:t>
            </a:r>
            <a:r>
              <a:rPr lang="pt-BR" dirty="0" smtClean="0"/>
              <a:t> </a:t>
            </a:r>
            <a:r>
              <a:rPr lang="pt-BR" dirty="0" smtClean="0"/>
              <a:t>for </a:t>
            </a:r>
            <a:r>
              <a:rPr lang="pt-BR" dirty="0" err="1" smtClean="0"/>
              <a:t>landslide</a:t>
            </a:r>
            <a:r>
              <a:rPr lang="pt-BR" dirty="0" smtClean="0"/>
              <a:t> </a:t>
            </a:r>
            <a:r>
              <a:rPr lang="pt-BR" dirty="0" err="1" smtClean="0"/>
              <a:t>monitoring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0" y="1360608"/>
            <a:ext cx="6962535" cy="4125792"/>
          </a:xfrm>
        </p:spPr>
      </p:pic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7275442" y="1371600"/>
            <a:ext cx="4621917" cy="4114800"/>
          </a:xfrm>
        </p:spPr>
        <p:txBody>
          <a:bodyPr/>
          <a:lstStyle/>
          <a:p>
            <a:r>
              <a:rPr lang="en-US" sz="2400" dirty="0" smtClean="0"/>
              <a:t>Accelerometers are sensors more used to monitoring landslide in experimental projects</a:t>
            </a:r>
          </a:p>
          <a:p>
            <a:r>
              <a:rPr lang="en-US" sz="2400" dirty="0" smtClean="0"/>
              <a:t>Knowledge base of inertial data about landslide are not common</a:t>
            </a:r>
          </a:p>
          <a:p>
            <a:r>
              <a:rPr lang="en-US" dirty="0" smtClean="0"/>
              <a:t>Create a base with inertial data about the phenomenon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B1E9C8-DB28-4CE8-909B-C1EAE1CB45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2743186" y="5239910"/>
            <a:ext cx="3709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Source</a:t>
            </a:r>
            <a:r>
              <a:rPr lang="pt-BR" sz="1400" dirty="0" smtClean="0"/>
              <a:t>: (</a:t>
            </a:r>
            <a:r>
              <a:rPr lang="en-US" sz="1400" dirty="0" err="1" smtClean="0"/>
              <a:t>Mendrot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smtClean="0"/>
              <a:t>Stringhini,2019)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56880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Phases 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928539" cy="4555200"/>
          </a:xfrm>
        </p:spPr>
        <p:txBody>
          <a:bodyPr/>
          <a:lstStyle/>
          <a:p>
            <a:pPr marL="666746" indent="-514350">
              <a:buFont typeface="+mj-lt"/>
              <a:buAutoNum type="alphaUcPeriod"/>
            </a:pPr>
            <a:r>
              <a:rPr lang="en-US" dirty="0" smtClean="0"/>
              <a:t>Laboratory tests</a:t>
            </a:r>
            <a:endParaRPr lang="en-US" dirty="0" smtClean="0"/>
          </a:p>
          <a:p>
            <a:pPr>
              <a:buFont typeface="+mj-lt"/>
              <a:buAutoNum type="alphaUcPeriod"/>
            </a:pPr>
            <a:endParaRPr lang="en-US" dirty="0" smtClean="0"/>
          </a:p>
          <a:p>
            <a:pPr>
              <a:buFont typeface="+mj-lt"/>
              <a:buAutoNum type="alphaUcPeriod"/>
            </a:pPr>
            <a:r>
              <a:rPr lang="en-US" dirty="0" smtClean="0"/>
              <a:t>Dump Trunk</a:t>
            </a:r>
          </a:p>
          <a:p>
            <a:pPr>
              <a:buFont typeface="+mj-lt"/>
              <a:buAutoNum type="alphaUcPeriod"/>
            </a:pPr>
            <a:endParaRPr lang="en-US" dirty="0" smtClean="0"/>
          </a:p>
          <a:p>
            <a:pPr>
              <a:buFont typeface="+mj-lt"/>
              <a:buAutoNum type="alphaUcPeriod"/>
            </a:pPr>
            <a:r>
              <a:rPr lang="en-US" dirty="0" smtClean="0"/>
              <a:t>Real slope</a:t>
            </a:r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mtClean="0"/>
              <a:pPr algn="r"/>
              <a:t>4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C48FCDD-5FE1-4F3D-9AAF-2A843167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53" y="4677139"/>
            <a:ext cx="2879172" cy="21808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94" y="4197086"/>
            <a:ext cx="4393245" cy="253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1412777"/>
            <a:ext cx="4714836" cy="531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angulado 5"/>
          <p:cNvCxnSpPr/>
          <p:nvPr/>
        </p:nvCxnSpPr>
        <p:spPr>
          <a:xfrm rot="5400000">
            <a:off x="-912779" y="3076762"/>
            <a:ext cx="2784309" cy="480053"/>
          </a:xfrm>
          <a:prstGeom prst="bentConnector3">
            <a:avLst>
              <a:gd name="adj1" fmla="val -2026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do 9"/>
          <p:cNvCxnSpPr/>
          <p:nvPr/>
        </p:nvCxnSpPr>
        <p:spPr>
          <a:xfrm>
            <a:off x="719403" y="2756926"/>
            <a:ext cx="2016224" cy="1632181"/>
          </a:xfrm>
          <a:prstGeom prst="bentConnector3">
            <a:avLst>
              <a:gd name="adj1" fmla="val -14062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3093057" y="3573016"/>
            <a:ext cx="4251082" cy="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6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2B8C2CF7-6170-4221-B1B2-C33C7F35794C}"/>
              </a:ext>
            </a:extLst>
          </p:cNvPr>
          <p:cNvSpPr txBox="1"/>
          <p:nvPr/>
        </p:nvSpPr>
        <p:spPr>
          <a:xfrm>
            <a:off x="102552" y="208964"/>
            <a:ext cx="7136312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7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Dump Trunk</a:t>
            </a:r>
            <a:endParaRPr lang="en-US" sz="37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02017" y="6019678"/>
            <a:ext cx="4827308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sz="1200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https://www.youtube.com/watch?v=gfMwHIyDbDY</a:t>
            </a:r>
            <a:endParaRPr lang="pt-BR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202017" y="1268455"/>
            <a:ext cx="3753016" cy="21236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KITS:</a:t>
            </a:r>
          </a:p>
          <a:p>
            <a:endParaRPr lang="en-US" sz="1400" dirty="0"/>
          </a:p>
          <a:p>
            <a:r>
              <a:rPr lang="en-US" sz="1400" dirty="0" smtClean="0"/>
              <a:t>(E</a:t>
            </a:r>
            <a:r>
              <a:rPr lang="en-US" sz="1400" dirty="0" smtClean="0"/>
              <a:t>) - ESP32 </a:t>
            </a:r>
            <a:r>
              <a:rPr lang="en-US" sz="1400" dirty="0" smtClean="0"/>
              <a:t>with an </a:t>
            </a:r>
            <a:r>
              <a:rPr lang="en-US" sz="1400" dirty="0"/>
              <a:t>inertial sensor (IMU6050), </a:t>
            </a:r>
            <a:r>
              <a:rPr lang="en-US" sz="1400" dirty="0" smtClean="0"/>
              <a:t>configured </a:t>
            </a:r>
            <a:r>
              <a:rPr lang="en-US" sz="1400" dirty="0"/>
              <a:t>to ± 2g, interconnected by a 2.5-meter cable. Where the microcontroller is on the surface transmitting the data via </a:t>
            </a:r>
            <a:r>
              <a:rPr lang="en-US" sz="1400" dirty="0" err="1"/>
              <a:t>WiFi</a:t>
            </a:r>
            <a:r>
              <a:rPr lang="en-US" sz="1400" dirty="0"/>
              <a:t> and the inertial sensor positioned at 0.5 meters depth (one unit</a:t>
            </a:r>
            <a:r>
              <a:rPr lang="en-US" sz="1400" dirty="0" smtClean="0"/>
              <a:t>).</a:t>
            </a:r>
            <a:endParaRPr lang="pt-BR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205198" y="4059023"/>
            <a:ext cx="3965766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400" dirty="0" smtClean="0"/>
              <a:t>(1) to (</a:t>
            </a:r>
            <a:r>
              <a:rPr lang="en-US" sz="1400" dirty="0" smtClean="0"/>
              <a:t>4) - </a:t>
            </a:r>
            <a:r>
              <a:rPr lang="en-US" sz="1400" dirty="0" err="1" smtClean="0"/>
              <a:t>Waspmote</a:t>
            </a:r>
            <a:r>
              <a:rPr lang="en-US" sz="1400" dirty="0" smtClean="0"/>
              <a:t> </a:t>
            </a:r>
            <a:r>
              <a:rPr lang="en-US" sz="1400" dirty="0"/>
              <a:t>PRO board, internal accelerometer (LIS3331LDH) configured to ± 2g, battery, and SD card storing the data. The kit was at 0.5 meters depth.</a:t>
            </a:r>
            <a:endParaRPr lang="pt-BR" sz="1400" dirty="0"/>
          </a:p>
        </p:txBody>
      </p:sp>
      <p:pic>
        <p:nvPicPr>
          <p:cNvPr id="1026" name="Picture 2" descr="C:\Users\alesan\Downloads\caminhaoEnsa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6" y="1698288"/>
            <a:ext cx="5639296" cy="40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898" y="1475181"/>
            <a:ext cx="23050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523" y="3670075"/>
            <a:ext cx="19335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1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2B8C2CF7-6170-4221-B1B2-C33C7F35794C}"/>
              </a:ext>
            </a:extLst>
          </p:cNvPr>
          <p:cNvSpPr txBox="1"/>
          <p:nvPr/>
        </p:nvSpPr>
        <p:spPr>
          <a:xfrm>
            <a:off x="209995" y="208964"/>
            <a:ext cx="7136312" cy="6617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3700" b="1" dirty="0" smtClean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</a:rPr>
              <a:t>Data </a:t>
            </a:r>
            <a:r>
              <a:rPr lang="pt-BR" sz="3700" b="1" dirty="0" err="1" smtClean="0">
                <a:solidFill>
                  <a:schemeClr val="bg1">
                    <a:lumMod val="95000"/>
                  </a:schemeClr>
                </a:solidFill>
                <a:latin typeface="Book Antiqua" panose="02040602050305030304" pitchFamily="18" charset="0"/>
              </a:rPr>
              <a:t>visualization</a:t>
            </a:r>
            <a:r>
              <a:rPr lang="pt-BR" sz="3700" b="1" dirty="0" smtClean="0">
                <a:latin typeface="Book Antiqua" panose="02040602050305030304" pitchFamily="18" charset="0"/>
              </a:rPr>
              <a:t> </a:t>
            </a:r>
            <a:endParaRPr lang="pt-BR" sz="3700" b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4" y="876888"/>
            <a:ext cx="7026551" cy="477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824193" y="4892040"/>
            <a:ext cx="4079776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dirty="0" smtClean="0">
                <a:hlinkClick r:id="rId4"/>
              </a:rPr>
              <a:t>https://www.youtube.com/watch?v=gfMwHIyDbDY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7895861" y="1202438"/>
            <a:ext cx="4166268" cy="18466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800" dirty="0" smtClean="0"/>
              <a:t>(a) Axles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800" dirty="0" smtClean="0"/>
              <a:t>(b) sensor position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800" dirty="0" smtClean="0"/>
              <a:t>(c) Lateral view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800" dirty="0" smtClean="0"/>
              <a:t>(d) </a:t>
            </a:r>
            <a:r>
              <a:rPr lang="en-US" sz="2800" dirty="0" smtClean="0"/>
              <a:t>Front view</a:t>
            </a:r>
          </a:p>
        </p:txBody>
      </p:sp>
    </p:spTree>
    <p:extLst>
      <p:ext uri="{BB962C8B-B14F-4D97-AF65-F5344CB8AC3E}">
        <p14:creationId xmlns:p14="http://schemas.microsoft.com/office/powerpoint/2010/main" val="29763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640" y="311876"/>
            <a:ext cx="11653520" cy="629920"/>
          </a:xfrm>
        </p:spPr>
        <p:txBody>
          <a:bodyPr/>
          <a:lstStyle/>
          <a:p>
            <a:r>
              <a:rPr lang="pt-BR" dirty="0" smtClean="0"/>
              <a:t>Test 1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7935402" y="1371600"/>
            <a:ext cx="3961958" cy="4114800"/>
          </a:xfrm>
        </p:spPr>
        <p:txBody>
          <a:bodyPr/>
          <a:lstStyle/>
          <a:p>
            <a:r>
              <a:rPr lang="en-US" sz="2000" dirty="0" smtClean="0"/>
              <a:t>All </a:t>
            </a:r>
            <a:r>
              <a:rPr lang="en-US" sz="2000" dirty="0"/>
              <a:t>accelerometer axes identified acceleration variation before the break occurred, indicating a high potential to be used for early detection of </a:t>
            </a:r>
            <a:r>
              <a:rPr lang="en-US" sz="2000" dirty="0" smtClean="0"/>
              <a:t>landslide.</a:t>
            </a:r>
          </a:p>
          <a:p>
            <a:r>
              <a:rPr lang="en-US" sz="2000" dirty="0"/>
              <a:t>W4 did not fall out of the dump box and, returned to its original position, but its final acceleration value was slightly different from the initial one. </a:t>
            </a:r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39A30-150A-4DA1-AC47-53FC8CEF905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5" y="2485997"/>
            <a:ext cx="7009243" cy="437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lesan\Downloads\caminhaoEnsai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87"/>
          <a:stretch/>
        </p:blipFill>
        <p:spPr bwMode="auto">
          <a:xfrm>
            <a:off x="-1" y="914400"/>
            <a:ext cx="5196722" cy="159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4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640" y="311876"/>
            <a:ext cx="11653520" cy="629920"/>
          </a:xfrm>
        </p:spPr>
        <p:txBody>
          <a:bodyPr/>
          <a:lstStyle/>
          <a:p>
            <a:r>
              <a:rPr lang="pt-BR" dirty="0" smtClean="0"/>
              <a:t>Test 2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7482177" y="1371600"/>
            <a:ext cx="4415183" cy="4114800"/>
          </a:xfrm>
        </p:spPr>
        <p:txBody>
          <a:bodyPr/>
          <a:lstStyle/>
          <a:p>
            <a:r>
              <a:rPr lang="en-US" sz="1600" dirty="0" smtClean="0"/>
              <a:t>linear </a:t>
            </a:r>
            <a:r>
              <a:rPr lang="en-US" sz="1600" dirty="0"/>
              <a:t>increment due to dump </a:t>
            </a:r>
            <a:r>
              <a:rPr lang="en-US" sz="1600" dirty="0" smtClean="0"/>
              <a:t>box tilt </a:t>
            </a:r>
            <a:r>
              <a:rPr lang="en-US" sz="1600" dirty="0"/>
              <a:t>movement (from instant 38 s), and occurrence of </a:t>
            </a:r>
            <a:r>
              <a:rPr lang="en-US" sz="1600" dirty="0" smtClean="0"/>
              <a:t>sand sliding </a:t>
            </a:r>
            <a:r>
              <a:rPr lang="en-US" sz="1600" dirty="0"/>
              <a:t>with an abrupt change </a:t>
            </a:r>
            <a:r>
              <a:rPr lang="en-US" sz="1600" dirty="0" smtClean="0"/>
              <a:t>in acceleration </a:t>
            </a:r>
            <a:r>
              <a:rPr lang="en-US" sz="1600" dirty="0"/>
              <a:t>values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r>
              <a:rPr lang="en-US" sz="1600" dirty="0" smtClean="0"/>
              <a:t> </a:t>
            </a:r>
          </a:p>
          <a:p>
            <a:r>
              <a:rPr lang="en-US" sz="1600" dirty="0" smtClean="0"/>
              <a:t>Sliding in 150 s, moving responses </a:t>
            </a:r>
            <a:r>
              <a:rPr lang="en-US" sz="1600" dirty="0"/>
              <a:t>of </a:t>
            </a:r>
            <a:r>
              <a:rPr lang="en-US" sz="1600" dirty="0" smtClean="0"/>
              <a:t>W2 </a:t>
            </a:r>
            <a:r>
              <a:rPr lang="en-US" sz="1600" dirty="0"/>
              <a:t>and </a:t>
            </a:r>
            <a:r>
              <a:rPr lang="en-US" sz="1600" dirty="0" smtClean="0"/>
              <a:t>W4, </a:t>
            </a:r>
            <a:r>
              <a:rPr lang="en-US" sz="1600" dirty="0"/>
              <a:t>we observed </a:t>
            </a:r>
            <a:r>
              <a:rPr lang="en-US" sz="1600" dirty="0" smtClean="0"/>
              <a:t>only oscillations </a:t>
            </a:r>
            <a:r>
              <a:rPr lang="en-US" sz="1600" dirty="0"/>
              <a:t>in the responses of </a:t>
            </a:r>
            <a:r>
              <a:rPr lang="en-US" sz="1600" dirty="0" smtClean="0"/>
              <a:t>W1 </a:t>
            </a:r>
            <a:r>
              <a:rPr lang="en-US" sz="1600" dirty="0"/>
              <a:t>and </a:t>
            </a:r>
            <a:r>
              <a:rPr lang="en-US" sz="1600" dirty="0" smtClean="0"/>
              <a:t>W3</a:t>
            </a:r>
            <a:r>
              <a:rPr lang="en-US" sz="1600" dirty="0"/>
              <a:t>, </a:t>
            </a:r>
            <a:r>
              <a:rPr lang="en-US" sz="1600" dirty="0" smtClean="0"/>
              <a:t>indicating that </a:t>
            </a:r>
            <a:r>
              <a:rPr lang="en-US" sz="1600" dirty="0"/>
              <a:t>the movement of the latter was primarily </a:t>
            </a:r>
            <a:r>
              <a:rPr lang="en-US" sz="1600" dirty="0" smtClean="0"/>
              <a:t>translational during </a:t>
            </a:r>
            <a:r>
              <a:rPr lang="en-US" sz="1600" dirty="0"/>
              <a:t>slipping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From </a:t>
            </a:r>
            <a:r>
              <a:rPr lang="en-US" sz="1600" dirty="0"/>
              <a:t>instant 166 s, in which the truck </a:t>
            </a:r>
            <a:r>
              <a:rPr lang="en-US" sz="1600" dirty="0" smtClean="0"/>
              <a:t>begins to </a:t>
            </a:r>
            <a:r>
              <a:rPr lang="en-US" sz="1600" dirty="0"/>
              <a:t>move forward to finish unloading the sand, there is </a:t>
            </a:r>
            <a:r>
              <a:rPr lang="en-US" sz="1600" dirty="0" smtClean="0"/>
              <a:t>abrupt variation </a:t>
            </a:r>
            <a:r>
              <a:rPr lang="en-US" sz="1600" dirty="0"/>
              <a:t>in all sensors until a </a:t>
            </a:r>
            <a:r>
              <a:rPr lang="en-US" sz="1600" dirty="0" smtClean="0"/>
              <a:t>resting situation is reached</a:t>
            </a:r>
            <a:r>
              <a:rPr lang="en-US" sz="1600" dirty="0"/>
              <a:t>, </a:t>
            </a:r>
            <a:r>
              <a:rPr lang="en-US" sz="1600" dirty="0" smtClean="0"/>
              <a:t>with </a:t>
            </a:r>
            <a:r>
              <a:rPr lang="pt-BR" sz="1600" dirty="0" err="1" smtClean="0"/>
              <a:t>the</a:t>
            </a:r>
            <a:r>
              <a:rPr lang="pt-BR" sz="1600" dirty="0" smtClean="0"/>
              <a:t> </a:t>
            </a:r>
            <a:r>
              <a:rPr lang="pt-BR" sz="1600" dirty="0" err="1"/>
              <a:t>sand</a:t>
            </a:r>
            <a:r>
              <a:rPr lang="pt-BR" sz="1600" dirty="0"/>
              <a:t> </a:t>
            </a:r>
            <a:r>
              <a:rPr lang="pt-BR" sz="1600" dirty="0" err="1"/>
              <a:t>fully</a:t>
            </a:r>
            <a:r>
              <a:rPr lang="pt-BR" sz="1600" dirty="0"/>
              <a:t> </a:t>
            </a:r>
            <a:r>
              <a:rPr lang="pt-BR" sz="1600" dirty="0" err="1"/>
              <a:t>discharged</a:t>
            </a:r>
            <a:r>
              <a:rPr lang="pt-BR" sz="1600" dirty="0"/>
              <a:t>.</a:t>
            </a:r>
            <a:endParaRPr lang="pt-BR" sz="16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39A30-150A-4DA1-AC47-53FC8CEF905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159"/>
            <a:ext cx="7138340" cy="441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53617"/>
            <a:ext cx="4614529" cy="17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1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and findings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4640" y="1801771"/>
            <a:ext cx="11653520" cy="4114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Online submission of all signals is impractical due to energy, data volume and long-term monitoring reasons</a:t>
            </a:r>
            <a:r>
              <a:rPr lang="en-US" sz="24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The </a:t>
            </a:r>
            <a:r>
              <a:rPr lang="en-US" sz="2400" dirty="0"/>
              <a:t>device at rest works like an inclinometer. </a:t>
            </a: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400" dirty="0" smtClean="0"/>
              <a:t>Sampling </a:t>
            </a:r>
            <a:r>
              <a:rPr lang="en-US" sz="2400" dirty="0"/>
              <a:t>(g/s) should vary according to vibration level and standard deviation</a:t>
            </a:r>
            <a:r>
              <a:rPr lang="en-US" sz="24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Hibernate </a:t>
            </a:r>
            <a:r>
              <a:rPr lang="en-US" sz="2400" dirty="0"/>
              <a:t>and wake up must be implemented features</a:t>
            </a:r>
            <a:r>
              <a:rPr lang="en-US" sz="24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Data </a:t>
            </a:r>
            <a:r>
              <a:rPr lang="en-US" sz="2400" dirty="0"/>
              <a:t>from all sensors can be combined to understand the global phenomenon</a:t>
            </a:r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6F716F-CF63-45A2-93F8-83B56D35E4C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6007398" y="5709689"/>
            <a:ext cx="5039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Adapted</a:t>
            </a:r>
            <a:r>
              <a:rPr lang="pt-BR" sz="1200" dirty="0" smtClean="0"/>
              <a:t> </a:t>
            </a:r>
            <a:r>
              <a:rPr lang="pt-BR" sz="1200" dirty="0" err="1" smtClean="0"/>
              <a:t>from</a:t>
            </a:r>
            <a:r>
              <a:rPr lang="pt-BR" sz="1200" dirty="0" smtClean="0"/>
              <a:t>: </a:t>
            </a:r>
            <a:r>
              <a:rPr lang="pt-BR" sz="1200" dirty="0"/>
              <a:t>J. P. Gomes, C. R. Cunha, G. </a:t>
            </a:r>
            <a:r>
              <a:rPr lang="pt-BR" sz="1200" dirty="0" err="1"/>
              <a:t>Noira</a:t>
            </a:r>
            <a:r>
              <a:rPr lang="pt-BR" sz="1200" dirty="0"/>
              <a:t>, </a:t>
            </a:r>
            <a:r>
              <a:rPr lang="pt-BR" sz="1200" dirty="0" err="1"/>
              <a:t>and</a:t>
            </a:r>
            <a:r>
              <a:rPr lang="pt-BR" sz="1200" dirty="0"/>
              <a:t> A. Santos, “A </a:t>
            </a:r>
            <a:r>
              <a:rPr lang="pt-BR" sz="1200" dirty="0" err="1" smtClean="0"/>
              <a:t>cloud-based</a:t>
            </a:r>
            <a:r>
              <a:rPr lang="pt-BR" sz="1200" dirty="0" smtClean="0"/>
              <a:t> </a:t>
            </a:r>
            <a:r>
              <a:rPr lang="en-US" sz="1200" dirty="0" err="1" smtClean="0"/>
              <a:t>iot</a:t>
            </a:r>
            <a:r>
              <a:rPr lang="en-US" sz="1200" dirty="0" smtClean="0"/>
              <a:t> </a:t>
            </a:r>
            <a:r>
              <a:rPr lang="en-US" sz="1200" dirty="0"/>
              <a:t>approach to support infrastructure monitoring needs by public </a:t>
            </a:r>
            <a:r>
              <a:rPr lang="en-US" sz="1200" dirty="0" smtClean="0"/>
              <a:t>civil protection organizations,</a:t>
            </a:r>
            <a:r>
              <a:rPr lang="pt-BR" sz="1200" dirty="0" smtClean="0"/>
              <a:t>2021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909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7621b9c2-0b90-4ab4-9aef-ed199910879d"/>
</p:tagLst>
</file>

<file path=ppt/theme/theme1.xml><?xml version="1.0" encoding="utf-8"?>
<a:theme xmlns:a="http://schemas.openxmlformats.org/drawingml/2006/main" name="ieee_corporate_template_1">
  <a:themeElements>
    <a:clrScheme name="Custom 3">
      <a:dk1>
        <a:srgbClr val="000000"/>
      </a:dk1>
      <a:lt1>
        <a:srgbClr val="FFFFFF"/>
      </a:lt1>
      <a:dk2>
        <a:srgbClr val="005582"/>
      </a:dk2>
      <a:lt2>
        <a:srgbClr val="808080"/>
      </a:lt2>
      <a:accent1>
        <a:srgbClr val="DC5D26"/>
      </a:accent1>
      <a:accent2>
        <a:srgbClr val="52A93A"/>
      </a:accent2>
      <a:accent3>
        <a:srgbClr val="FFFFFF"/>
      </a:accent3>
      <a:accent4>
        <a:srgbClr val="000000"/>
      </a:accent4>
      <a:accent5>
        <a:srgbClr val="6C0521"/>
      </a:accent5>
      <a:accent6>
        <a:srgbClr val="477E27"/>
      </a:accent6>
      <a:hlink>
        <a:srgbClr val="0080FF"/>
      </a:hlink>
      <a:folHlink>
        <a:srgbClr val="48186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3986</TotalTime>
  <Words>829</Words>
  <Application>Microsoft Office PowerPoint</Application>
  <PresentationFormat>Personalizar</PresentationFormat>
  <Paragraphs>82</Paragraphs>
  <Slides>11</Slides>
  <Notes>9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ieee_corporate_template_1</vt:lpstr>
      <vt:lpstr>IEEE International Smart Cities Conference  (ISC2) September 7-10, 2021</vt:lpstr>
      <vt:lpstr>Shallow landslides</vt:lpstr>
      <vt:lpstr>Sensors for landslide monitoring</vt:lpstr>
      <vt:lpstr>Experimental Phases </vt:lpstr>
      <vt:lpstr>Apresentação do PowerPoint</vt:lpstr>
      <vt:lpstr>Apresentação do PowerPoint</vt:lpstr>
      <vt:lpstr>Test 1</vt:lpstr>
      <vt:lpstr>Test 2</vt:lpstr>
      <vt:lpstr>Results and findings</vt:lpstr>
      <vt:lpstr>Recommendations and conclusions</vt:lpstr>
      <vt:lpstr>Guidelines for Video Presentations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Stec</dc:creator>
  <cp:lastModifiedBy>Alessandro Santiago dos Santos</cp:lastModifiedBy>
  <cp:revision>203</cp:revision>
  <dcterms:created xsi:type="dcterms:W3CDTF">2018-01-12T15:28:08Z</dcterms:created>
  <dcterms:modified xsi:type="dcterms:W3CDTF">2021-08-17T14:27:50Z</dcterms:modified>
</cp:coreProperties>
</file>